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807" r:id="rId2"/>
    <p:sldId id="798" r:id="rId3"/>
    <p:sldId id="838" r:id="rId4"/>
    <p:sldId id="864" r:id="rId5"/>
    <p:sldId id="800" r:id="rId6"/>
    <p:sldId id="865" r:id="rId7"/>
    <p:sldId id="804" r:id="rId8"/>
    <p:sldId id="866" r:id="rId9"/>
    <p:sldId id="810" r:id="rId10"/>
    <p:sldId id="809" r:id="rId11"/>
    <p:sldId id="806" r:id="rId12"/>
    <p:sldId id="867" r:id="rId13"/>
    <p:sldId id="818" r:id="rId14"/>
    <p:sldId id="868" r:id="rId15"/>
    <p:sldId id="816" r:id="rId16"/>
    <p:sldId id="777" r:id="rId17"/>
    <p:sldId id="869" r:id="rId18"/>
    <p:sldId id="856" r:id="rId19"/>
    <p:sldId id="870" r:id="rId20"/>
    <p:sldId id="820" r:id="rId21"/>
    <p:sldId id="821" r:id="rId22"/>
    <p:sldId id="871" r:id="rId23"/>
    <p:sldId id="318" r:id="rId24"/>
    <p:sldId id="826" r:id="rId25"/>
    <p:sldId id="827" r:id="rId26"/>
    <p:sldId id="828" r:id="rId27"/>
    <p:sldId id="829" r:id="rId28"/>
    <p:sldId id="830" r:id="rId29"/>
    <p:sldId id="849" r:id="rId30"/>
    <p:sldId id="846" r:id="rId31"/>
    <p:sldId id="857" r:id="rId32"/>
    <p:sldId id="831" r:id="rId33"/>
    <p:sldId id="854" r:id="rId34"/>
    <p:sldId id="855" r:id="rId35"/>
    <p:sldId id="875" r:id="rId36"/>
    <p:sldId id="877" r:id="rId37"/>
    <p:sldId id="876" r:id="rId38"/>
    <p:sldId id="878" r:id="rId39"/>
    <p:sldId id="851" r:id="rId40"/>
    <p:sldId id="853" r:id="rId41"/>
    <p:sldId id="872" r:id="rId42"/>
    <p:sldId id="824" r:id="rId43"/>
    <p:sldId id="879" r:id="rId44"/>
    <p:sldId id="880" r:id="rId45"/>
    <p:sldId id="881" r:id="rId46"/>
    <p:sldId id="882" r:id="rId47"/>
    <p:sldId id="883" r:id="rId48"/>
    <p:sldId id="873" r:id="rId49"/>
    <p:sldId id="788" r:id="rId50"/>
    <p:sldId id="840" r:id="rId51"/>
    <p:sldId id="842" r:id="rId52"/>
    <p:sldId id="843" r:id="rId53"/>
    <p:sldId id="844" r:id="rId54"/>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 pos="7678" userDrawn="1">
          <p15:clr>
            <a:srgbClr val="A4A3A4"/>
          </p15:clr>
        </p15:guide>
        <p15:guide id="16"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FE1"/>
    <a:srgbClr val="49545C"/>
    <a:srgbClr val="2D4A5C"/>
    <a:srgbClr val="7EC0E1"/>
    <a:srgbClr val="39A5DB"/>
    <a:srgbClr val="0989B1"/>
    <a:srgbClr val="18455C"/>
    <a:srgbClr val="22495C"/>
    <a:srgbClr val="2B7DA6"/>
    <a:srgbClr val="6BB0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7" autoAdjust="0"/>
    <p:restoredTop sz="96357" autoAdjust="0"/>
  </p:normalViewPr>
  <p:slideViewPr>
    <p:cSldViewPr snapToGrid="0" snapToObjects="1">
      <p:cViewPr varScale="1">
        <p:scale>
          <a:sx n="41" d="100"/>
          <a:sy n="41" d="100"/>
        </p:scale>
        <p:origin x="272" y="344"/>
      </p:cViewPr>
      <p:guideLst>
        <p:guide pos="7678"/>
        <p:guide orient="horz" pos="4320"/>
      </p:guideLst>
    </p:cSldViewPr>
  </p:slideViewPr>
  <p:notesTextViewPr>
    <p:cViewPr>
      <p:scale>
        <a:sx n="100" d="100"/>
        <a:sy n="100" d="100"/>
      </p:scale>
      <p:origin x="0" y="0"/>
    </p:cViewPr>
  </p:notesTextViewPr>
  <p:sorterViewPr>
    <p:cViewPr varScale="1">
      <p:scale>
        <a:sx n="1" d="1"/>
        <a:sy n="1" d="1"/>
      </p:scale>
      <p:origin x="0" y="-5142"/>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Conocimiento</c:v>
                </c:pt>
              </c:strCache>
            </c:strRef>
          </c:tx>
          <c:spPr>
            <a:solidFill>
              <a:srgbClr val="B62118"/>
            </a:solidFill>
            <a:ln>
              <a:noFill/>
            </a:ln>
            <a:effectLst/>
          </c:spPr>
          <c:invertIfNegative val="0"/>
          <c:dLbls>
            <c:delete val="1"/>
          </c:dLbls>
          <c:errBars>
            <c:errBarType val="both"/>
            <c:errValType val="cust"/>
            <c:noEndCap val="0"/>
            <c:plus>
              <c:numRef>
                <c:f>Sheet1!$C$2:$C$46</c:f>
                <c:numCache>
                  <c:formatCode>General</c:formatCode>
                  <c:ptCount val="45"/>
                  <c:pt idx="0">
                    <c:v>2.7526715226309534E-2</c:v>
                  </c:pt>
                  <c:pt idx="1">
                    <c:v>2.2362716530423838E-2</c:v>
                  </c:pt>
                  <c:pt idx="2">
                    <c:v>1.9981645436577964E-2</c:v>
                  </c:pt>
                  <c:pt idx="3">
                    <c:v>1.837031453794542E-2</c:v>
                  </c:pt>
                  <c:pt idx="4">
                    <c:v>2.3796353060081744E-2</c:v>
                  </c:pt>
                  <c:pt idx="5">
                    <c:v>1.7816172716147546E-2</c:v>
                  </c:pt>
                  <c:pt idx="6">
                    <c:v>1.6490483183344094E-2</c:v>
                  </c:pt>
                  <c:pt idx="7">
                    <c:v>1.8430697030749746E-2</c:v>
                  </c:pt>
                  <c:pt idx="8">
                    <c:v>2.4061931888749295E-2</c:v>
                  </c:pt>
                  <c:pt idx="9">
                    <c:v>1.8005293879932327E-2</c:v>
                  </c:pt>
                  <c:pt idx="10">
                    <c:v>1.7327976948234194E-2</c:v>
                  </c:pt>
                  <c:pt idx="11">
                    <c:v>1.5232042920327182E-2</c:v>
                  </c:pt>
                  <c:pt idx="12">
                    <c:v>1.7209733384194344E-2</c:v>
                  </c:pt>
                  <c:pt idx="13">
                    <c:v>1.7715720380625268E-2</c:v>
                  </c:pt>
                  <c:pt idx="14">
                    <c:v>1.6121641452557098E-2</c:v>
                  </c:pt>
                  <c:pt idx="15">
                    <c:v>1.6199434876595215E-2</c:v>
                  </c:pt>
                  <c:pt idx="16">
                    <c:v>1.5792594462443233E-2</c:v>
                  </c:pt>
                  <c:pt idx="17">
                    <c:v>1.6506450151118155E-2</c:v>
                  </c:pt>
                  <c:pt idx="18">
                    <c:v>1.5782306928164212E-2</c:v>
                  </c:pt>
                  <c:pt idx="19">
                    <c:v>1.5529542705685927E-2</c:v>
                  </c:pt>
                  <c:pt idx="20">
                    <c:v>1.5915252101151071E-2</c:v>
                  </c:pt>
                  <c:pt idx="21">
                    <c:v>2.2533285688970991E-2</c:v>
                  </c:pt>
                  <c:pt idx="22">
                    <c:v>1.4949319313203795E-2</c:v>
                  </c:pt>
                  <c:pt idx="23">
                    <c:v>1.4280426398045016E-2</c:v>
                  </c:pt>
                  <c:pt idx="24">
                    <c:v>1.459324195075546E-2</c:v>
                  </c:pt>
                  <c:pt idx="25">
                    <c:v>1.4122165660797586E-2</c:v>
                  </c:pt>
                  <c:pt idx="26">
                    <c:v>1.5595775507985354E-2</c:v>
                  </c:pt>
                  <c:pt idx="27">
                    <c:v>1.5275276999569732E-2</c:v>
                  </c:pt>
                  <c:pt idx="28">
                    <c:v>1.5548170076986606E-2</c:v>
                  </c:pt>
                  <c:pt idx="29">
                    <c:v>1.4567011905701687E-2</c:v>
                  </c:pt>
                  <c:pt idx="30">
                    <c:v>1.7345696938937696E-2</c:v>
                  </c:pt>
                  <c:pt idx="31">
                    <c:v>1.5146057389862544E-2</c:v>
                  </c:pt>
                  <c:pt idx="32">
                    <c:v>1.3590099504777237E-2</c:v>
                  </c:pt>
                  <c:pt idx="33">
                    <c:v>1.3264122825427365E-2</c:v>
                  </c:pt>
                  <c:pt idx="34">
                    <c:v>1.3582753758792362E-2</c:v>
                  </c:pt>
                  <c:pt idx="35">
                    <c:v>1.3211375712098046E-2</c:v>
                  </c:pt>
                  <c:pt idx="36">
                    <c:v>1.3439314077306344E-2</c:v>
                  </c:pt>
                  <c:pt idx="37">
                    <c:v>1.3133153074494067E-2</c:v>
                  </c:pt>
                  <c:pt idx="38">
                    <c:v>1.3831774104300256E-2</c:v>
                  </c:pt>
                  <c:pt idx="39">
                    <c:v>1.2986881578018788E-2</c:v>
                  </c:pt>
                  <c:pt idx="40">
                    <c:v>1.3278022133598437E-2</c:v>
                  </c:pt>
                  <c:pt idx="41">
                    <c:v>1.2683304267584201E-2</c:v>
                  </c:pt>
                  <c:pt idx="42">
                    <c:v>1.2400895570670553E-2</c:v>
                  </c:pt>
                  <c:pt idx="43">
                    <c:v>1.0163880572876934E-2</c:v>
                  </c:pt>
                </c:numCache>
              </c:numRef>
            </c:plus>
            <c:minus>
              <c:numRef>
                <c:f>Sheet1!$C$2:$C$46</c:f>
                <c:numCache>
                  <c:formatCode>General</c:formatCode>
                  <c:ptCount val="45"/>
                  <c:pt idx="0">
                    <c:v>2.7526715226309534E-2</c:v>
                  </c:pt>
                  <c:pt idx="1">
                    <c:v>2.2362716530423838E-2</c:v>
                  </c:pt>
                  <c:pt idx="2">
                    <c:v>1.9981645436577964E-2</c:v>
                  </c:pt>
                  <c:pt idx="3">
                    <c:v>1.837031453794542E-2</c:v>
                  </c:pt>
                  <c:pt idx="4">
                    <c:v>2.3796353060081744E-2</c:v>
                  </c:pt>
                  <c:pt idx="5">
                    <c:v>1.7816172716147546E-2</c:v>
                  </c:pt>
                  <c:pt idx="6">
                    <c:v>1.6490483183344094E-2</c:v>
                  </c:pt>
                  <c:pt idx="7">
                    <c:v>1.8430697030749746E-2</c:v>
                  </c:pt>
                  <c:pt idx="8">
                    <c:v>2.4061931888749295E-2</c:v>
                  </c:pt>
                  <c:pt idx="9">
                    <c:v>1.8005293879932327E-2</c:v>
                  </c:pt>
                  <c:pt idx="10">
                    <c:v>1.7327976948234194E-2</c:v>
                  </c:pt>
                  <c:pt idx="11">
                    <c:v>1.5232042920327182E-2</c:v>
                  </c:pt>
                  <c:pt idx="12">
                    <c:v>1.7209733384194344E-2</c:v>
                  </c:pt>
                  <c:pt idx="13">
                    <c:v>1.7715720380625268E-2</c:v>
                  </c:pt>
                  <c:pt idx="14">
                    <c:v>1.6121641452557098E-2</c:v>
                  </c:pt>
                  <c:pt idx="15">
                    <c:v>1.6199434876595215E-2</c:v>
                  </c:pt>
                  <c:pt idx="16">
                    <c:v>1.5792594462443233E-2</c:v>
                  </c:pt>
                  <c:pt idx="17">
                    <c:v>1.6506450151118155E-2</c:v>
                  </c:pt>
                  <c:pt idx="18">
                    <c:v>1.5782306928164212E-2</c:v>
                  </c:pt>
                  <c:pt idx="19">
                    <c:v>1.5529542705685927E-2</c:v>
                  </c:pt>
                  <c:pt idx="20">
                    <c:v>1.5915252101151071E-2</c:v>
                  </c:pt>
                  <c:pt idx="21">
                    <c:v>2.2533285688970991E-2</c:v>
                  </c:pt>
                  <c:pt idx="22">
                    <c:v>1.4949319313203795E-2</c:v>
                  </c:pt>
                  <c:pt idx="23">
                    <c:v>1.4280426398045016E-2</c:v>
                  </c:pt>
                  <c:pt idx="24">
                    <c:v>1.459324195075546E-2</c:v>
                  </c:pt>
                  <c:pt idx="25">
                    <c:v>1.4122165660797586E-2</c:v>
                  </c:pt>
                  <c:pt idx="26">
                    <c:v>1.5595775507985354E-2</c:v>
                  </c:pt>
                  <c:pt idx="27">
                    <c:v>1.5275276999569732E-2</c:v>
                  </c:pt>
                  <c:pt idx="28">
                    <c:v>1.5548170076986606E-2</c:v>
                  </c:pt>
                  <c:pt idx="29">
                    <c:v>1.4567011905701687E-2</c:v>
                  </c:pt>
                  <c:pt idx="30">
                    <c:v>1.7345696938937696E-2</c:v>
                  </c:pt>
                  <c:pt idx="31">
                    <c:v>1.5146057389862544E-2</c:v>
                  </c:pt>
                  <c:pt idx="32">
                    <c:v>1.3590099504777237E-2</c:v>
                  </c:pt>
                  <c:pt idx="33">
                    <c:v>1.3264122825427365E-2</c:v>
                  </c:pt>
                  <c:pt idx="34">
                    <c:v>1.3582753758792362E-2</c:v>
                  </c:pt>
                  <c:pt idx="35">
                    <c:v>1.3211375712098046E-2</c:v>
                  </c:pt>
                  <c:pt idx="36">
                    <c:v>1.3439314077306344E-2</c:v>
                  </c:pt>
                  <c:pt idx="37">
                    <c:v>1.3133153074494067E-2</c:v>
                  </c:pt>
                  <c:pt idx="38">
                    <c:v>1.3831774104300256E-2</c:v>
                  </c:pt>
                  <c:pt idx="39">
                    <c:v>1.2986881578018788E-2</c:v>
                  </c:pt>
                  <c:pt idx="40">
                    <c:v>1.3278022133598437E-2</c:v>
                  </c:pt>
                  <c:pt idx="41">
                    <c:v>1.2683304267584201E-2</c:v>
                  </c:pt>
                  <c:pt idx="42">
                    <c:v>1.2400895570670553E-2</c:v>
                  </c:pt>
                  <c:pt idx="43">
                    <c:v>1.0163880572876934E-2</c:v>
                  </c:pt>
                </c:numCache>
              </c:numRef>
            </c:minus>
            <c:spPr>
              <a:noFill/>
              <a:ln w="44450" cap="sq" cmpd="sng" algn="ctr">
                <a:solidFill>
                  <a:schemeClr val="tx1">
                    <a:lumMod val="95000"/>
                    <a:lumOff val="5000"/>
                  </a:schemeClr>
                </a:solidFill>
                <a:miter lim="800000"/>
                <a:headEnd w="med" len="lg"/>
                <a:tailEnd type="none"/>
              </a:ln>
              <a:effectLst/>
            </c:spPr>
          </c:errBars>
          <c:cat>
            <c:strRef>
              <c:f>Sheet1!$A$2:$A$45</c:f>
              <c:strCache>
                <c:ptCount val="44"/>
                <c:pt idx="0">
                  <c:v>Porfirio Muñoz Ledo</c:v>
                </c:pt>
                <c:pt idx="1">
                  <c:v>Mario Delgado</c:v>
                </c:pt>
                <c:pt idx="2">
                  <c:v>Pablo Duarte Sánchez</c:v>
                </c:pt>
                <c:pt idx="3">
                  <c:v>Pablo Salazar</c:v>
                </c:pt>
                <c:pt idx="4">
                  <c:v>Roberto Treviño</c:v>
                </c:pt>
                <c:pt idx="5">
                  <c:v>Manuel López</c:v>
                </c:pt>
                <c:pt idx="6">
                  <c:v>Carlos Zurita</c:v>
                </c:pt>
                <c:pt idx="7">
                  <c:v>Alejandro Rojas Díaz Durán</c:v>
                </c:pt>
                <c:pt idx="8">
                  <c:v>Jesús Hinojos</c:v>
                </c:pt>
                <c:pt idx="9">
                  <c:v>Saúl Acevedo</c:v>
                </c:pt>
                <c:pt idx="10">
                  <c:v>Joel Flores Bonilla</c:v>
                </c:pt>
                <c:pt idx="11">
                  <c:v>Gibrán Ramírez</c:v>
                </c:pt>
                <c:pt idx="12">
                  <c:v>Marco Antonio Andrade  Zavala</c:v>
                </c:pt>
                <c:pt idx="13">
                  <c:v>José Rigoberto Guzmán  Calderón </c:v>
                </c:pt>
                <c:pt idx="14">
                  <c:v>Manuel Bautista</c:v>
                </c:pt>
                <c:pt idx="15">
                  <c:v>Miguel Ángel Núñez Olivares</c:v>
                </c:pt>
                <c:pt idx="16">
                  <c:v>Rafael López  Mejía</c:v>
                </c:pt>
                <c:pt idx="17">
                  <c:v>Raúl Galindo</c:v>
                </c:pt>
                <c:pt idx="18">
                  <c:v>Ricardo Salazar Estrada </c:v>
                </c:pt>
                <c:pt idx="19">
                  <c:v>Edgar Molina Bolaños</c:v>
                </c:pt>
                <c:pt idx="20">
                  <c:v>José Villarreal</c:v>
                </c:pt>
                <c:pt idx="21">
                  <c:v>Reynaldo Guerrero Treviño</c:v>
                </c:pt>
                <c:pt idx="22">
                  <c:v>Cuauhtémoc Pérez Carrera</c:v>
                </c:pt>
                <c:pt idx="23">
                  <c:v>Eulalio Moreno</c:v>
                </c:pt>
                <c:pt idx="24">
                  <c:v>Juan Antonio Valdés  Valdés</c:v>
                </c:pt>
                <c:pt idx="25">
                  <c:v>José Luis Muñoz Sánchez</c:v>
                </c:pt>
                <c:pt idx="26">
                  <c:v>Edgar López</c:v>
                </c:pt>
                <c:pt idx="27">
                  <c:v>Braulio Díaz Pavón</c:v>
                </c:pt>
                <c:pt idx="28">
                  <c:v>Jorge Salomón</c:v>
                </c:pt>
                <c:pt idx="29">
                  <c:v>Rigoberto Vargas</c:v>
                </c:pt>
                <c:pt idx="30">
                  <c:v>Macario Fabela  Cerda </c:v>
                </c:pt>
                <c:pt idx="31">
                  <c:v>Juan Ponce Merino</c:v>
                </c:pt>
                <c:pt idx="32">
                  <c:v>Juan Edgard Martínez Espinosa</c:v>
                </c:pt>
                <c:pt idx="33">
                  <c:v>Fernando Menéndez Romero</c:v>
                </c:pt>
                <c:pt idx="34">
                  <c:v>Salvador Flores  Bello</c:v>
                </c:pt>
                <c:pt idx="35">
                  <c:v>Javier  Falcón  González </c:v>
                </c:pt>
                <c:pt idx="36">
                  <c:v>Javier Hidalgo</c:v>
                </c:pt>
                <c:pt idx="37">
                  <c:v>Gabriel de Jesús Guzmán</c:v>
                </c:pt>
                <c:pt idx="38">
                  <c:v>Ángel Balderas  Puga </c:v>
                </c:pt>
                <c:pt idx="39">
                  <c:v>Luis Manuel Tercero Ruiz</c:v>
                </c:pt>
                <c:pt idx="40">
                  <c:v>José Antonio Mendoza  Zelocuahtecatl </c:v>
                </c:pt>
                <c:pt idx="41">
                  <c:v>Bertín Velázquez Rangel</c:v>
                </c:pt>
                <c:pt idx="42">
                  <c:v>Atenógenes Bautista</c:v>
                </c:pt>
                <c:pt idx="43">
                  <c:v>Antonio Alaffa</c:v>
                </c:pt>
              </c:strCache>
            </c:strRef>
          </c:cat>
          <c:val>
            <c:numRef>
              <c:f>Sheet1!$B$2:$B$45</c:f>
              <c:numCache>
                <c:formatCode>0.0%</c:formatCode>
                <c:ptCount val="44"/>
                <c:pt idx="0">
                  <c:v>0.41661036477633179</c:v>
                </c:pt>
                <c:pt idx="1">
                  <c:v>0.27109202139782096</c:v>
                </c:pt>
                <c:pt idx="2">
                  <c:v>0.17389035269120884</c:v>
                </c:pt>
                <c:pt idx="3">
                  <c:v>0.15506380978857914</c:v>
                </c:pt>
                <c:pt idx="4">
                  <c:v>0.1542992401366024</c:v>
                </c:pt>
                <c:pt idx="5">
                  <c:v>0.14654747701665671</c:v>
                </c:pt>
                <c:pt idx="6">
                  <c:v>0.14159268610275588</c:v>
                </c:pt>
                <c:pt idx="7">
                  <c:v>0.13735594975884505</c:v>
                </c:pt>
                <c:pt idx="8">
                  <c:v>0.13432789933923803</c:v>
                </c:pt>
                <c:pt idx="9">
                  <c:v>0.12127424500714262</c:v>
                </c:pt>
                <c:pt idx="10">
                  <c:v>0.12092994281819358</c:v>
                </c:pt>
                <c:pt idx="11">
                  <c:v>0.11938584162167235</c:v>
                </c:pt>
                <c:pt idx="12">
                  <c:v>0.11704011646969752</c:v>
                </c:pt>
                <c:pt idx="13">
                  <c:v>0.11634178489643086</c:v>
                </c:pt>
                <c:pt idx="14">
                  <c:v>0.11389716498229696</c:v>
                </c:pt>
                <c:pt idx="15">
                  <c:v>0.11189766187470529</c:v>
                </c:pt>
                <c:pt idx="16">
                  <c:v>0.11069964577941609</c:v>
                </c:pt>
                <c:pt idx="17">
                  <c:v>0.11056443550440559</c:v>
                </c:pt>
                <c:pt idx="18">
                  <c:v>0.10880674205394107</c:v>
                </c:pt>
                <c:pt idx="19">
                  <c:v>0.10629786286464656</c:v>
                </c:pt>
                <c:pt idx="20">
                  <c:v>0.10489699152402071</c:v>
                </c:pt>
                <c:pt idx="21">
                  <c:v>0.10272244418359353</c:v>
                </c:pt>
                <c:pt idx="22">
                  <c:v>0.10204970742096964</c:v>
                </c:pt>
                <c:pt idx="23">
                  <c:v>9.7477941053871586E-2</c:v>
                </c:pt>
                <c:pt idx="24">
                  <c:v>9.6001172022183806E-2</c:v>
                </c:pt>
                <c:pt idx="25">
                  <c:v>9.4929921968896741E-2</c:v>
                </c:pt>
                <c:pt idx="26">
                  <c:v>9.3534227163201339E-2</c:v>
                </c:pt>
                <c:pt idx="27">
                  <c:v>9.0769752911892626E-2</c:v>
                </c:pt>
                <c:pt idx="28">
                  <c:v>8.9141462444151665E-2</c:v>
                </c:pt>
                <c:pt idx="29">
                  <c:v>8.5289136917670927E-2</c:v>
                </c:pt>
                <c:pt idx="30">
                  <c:v>8.4338633285187148E-2</c:v>
                </c:pt>
                <c:pt idx="31">
                  <c:v>8.3305284753195374E-2</c:v>
                </c:pt>
                <c:pt idx="32">
                  <c:v>8.1185210234771932E-2</c:v>
                </c:pt>
                <c:pt idx="33">
                  <c:v>7.7063149308169668E-2</c:v>
                </c:pt>
                <c:pt idx="34">
                  <c:v>7.4295418088256654E-2</c:v>
                </c:pt>
                <c:pt idx="35">
                  <c:v>7.3953463087087487E-2</c:v>
                </c:pt>
                <c:pt idx="36">
                  <c:v>7.2311485439520443E-2</c:v>
                </c:pt>
                <c:pt idx="37">
                  <c:v>7.1318860203468976E-2</c:v>
                </c:pt>
                <c:pt idx="38">
                  <c:v>6.8689160257490042E-2</c:v>
                </c:pt>
                <c:pt idx="39">
                  <c:v>6.8456050024590126E-2</c:v>
                </c:pt>
                <c:pt idx="40">
                  <c:v>6.7699847807708879E-2</c:v>
                </c:pt>
                <c:pt idx="41">
                  <c:v>6.1254857464760296E-2</c:v>
                </c:pt>
                <c:pt idx="42">
                  <c:v>5.8100697708165769E-2</c:v>
                </c:pt>
                <c:pt idx="43">
                  <c:v>4.6929615140595599E-2</c:v>
                </c:pt>
              </c:numCache>
            </c:numRef>
          </c:val>
          <c:extLst>
            <c:ext xmlns:c16="http://schemas.microsoft.com/office/drawing/2014/chart" uri="{C3380CC4-5D6E-409C-BE32-E72D297353CC}">
              <c16:uniqueId val="{00000000-D976-4F88-9A3B-47554A98B013}"/>
            </c:ext>
          </c:extLst>
        </c:ser>
        <c:ser>
          <c:idx val="1"/>
          <c:order val="1"/>
          <c:tx>
            <c:strRef>
              <c:f>Sheet1!$C$1</c:f>
              <c:strCache>
                <c:ptCount val="1"/>
                <c:pt idx="0">
                  <c:v> </c:v>
                </c:pt>
              </c:strCache>
            </c:strRef>
          </c:tx>
          <c:spPr>
            <a:noFill/>
            <a:ln>
              <a:noFill/>
            </a:ln>
            <a:effectLst/>
          </c:spPr>
          <c:invertIfNegative val="0"/>
          <c:dLbls>
            <c:delete val="1"/>
          </c:dLbls>
          <c:cat>
            <c:strRef>
              <c:f>Sheet1!$A$2:$A$45</c:f>
              <c:strCache>
                <c:ptCount val="44"/>
                <c:pt idx="0">
                  <c:v>Porfirio Muñoz Ledo</c:v>
                </c:pt>
                <c:pt idx="1">
                  <c:v>Mario Delgado</c:v>
                </c:pt>
                <c:pt idx="2">
                  <c:v>Pablo Duarte Sánchez</c:v>
                </c:pt>
                <c:pt idx="3">
                  <c:v>Pablo Salazar</c:v>
                </c:pt>
                <c:pt idx="4">
                  <c:v>Roberto Treviño</c:v>
                </c:pt>
                <c:pt idx="5">
                  <c:v>Manuel López</c:v>
                </c:pt>
                <c:pt idx="6">
                  <c:v>Carlos Zurita</c:v>
                </c:pt>
                <c:pt idx="7">
                  <c:v>Alejandro Rojas Díaz Durán</c:v>
                </c:pt>
                <c:pt idx="8">
                  <c:v>Jesús Hinojos</c:v>
                </c:pt>
                <c:pt idx="9">
                  <c:v>Saúl Acevedo</c:v>
                </c:pt>
                <c:pt idx="10">
                  <c:v>Joel Flores Bonilla</c:v>
                </c:pt>
                <c:pt idx="11">
                  <c:v>Gibrán Ramírez</c:v>
                </c:pt>
                <c:pt idx="12">
                  <c:v>Marco Antonio Andrade  Zavala</c:v>
                </c:pt>
                <c:pt idx="13">
                  <c:v>José Rigoberto Guzmán  Calderón </c:v>
                </c:pt>
                <c:pt idx="14">
                  <c:v>Manuel Bautista</c:v>
                </c:pt>
                <c:pt idx="15">
                  <c:v>Miguel Ángel Núñez Olivares</c:v>
                </c:pt>
                <c:pt idx="16">
                  <c:v>Rafael López  Mejía</c:v>
                </c:pt>
                <c:pt idx="17">
                  <c:v>Raúl Galindo</c:v>
                </c:pt>
                <c:pt idx="18">
                  <c:v>Ricardo Salazar Estrada </c:v>
                </c:pt>
                <c:pt idx="19">
                  <c:v>Edgar Molina Bolaños</c:v>
                </c:pt>
                <c:pt idx="20">
                  <c:v>José Villarreal</c:v>
                </c:pt>
                <c:pt idx="21">
                  <c:v>Reynaldo Guerrero Treviño</c:v>
                </c:pt>
                <c:pt idx="22">
                  <c:v>Cuauhtémoc Pérez Carrera</c:v>
                </c:pt>
                <c:pt idx="23">
                  <c:v>Eulalio Moreno</c:v>
                </c:pt>
                <c:pt idx="24">
                  <c:v>Juan Antonio Valdés  Valdés</c:v>
                </c:pt>
                <c:pt idx="25">
                  <c:v>José Luis Muñoz Sánchez</c:v>
                </c:pt>
                <c:pt idx="26">
                  <c:v>Edgar López</c:v>
                </c:pt>
                <c:pt idx="27">
                  <c:v>Braulio Díaz Pavón</c:v>
                </c:pt>
                <c:pt idx="28">
                  <c:v>Jorge Salomón</c:v>
                </c:pt>
                <c:pt idx="29">
                  <c:v>Rigoberto Vargas</c:v>
                </c:pt>
                <c:pt idx="30">
                  <c:v>Macario Fabela  Cerda </c:v>
                </c:pt>
                <c:pt idx="31">
                  <c:v>Juan Ponce Merino</c:v>
                </c:pt>
                <c:pt idx="32">
                  <c:v>Juan Edgard Martínez Espinosa</c:v>
                </c:pt>
                <c:pt idx="33">
                  <c:v>Fernando Menéndez Romero</c:v>
                </c:pt>
                <c:pt idx="34">
                  <c:v>Salvador Flores  Bello</c:v>
                </c:pt>
                <c:pt idx="35">
                  <c:v>Javier  Falcón  González </c:v>
                </c:pt>
                <c:pt idx="36">
                  <c:v>Javier Hidalgo</c:v>
                </c:pt>
                <c:pt idx="37">
                  <c:v>Gabriel de Jesús Guzmán</c:v>
                </c:pt>
                <c:pt idx="38">
                  <c:v>Ángel Balderas  Puga </c:v>
                </c:pt>
                <c:pt idx="39">
                  <c:v>Luis Manuel Tercero Ruiz</c:v>
                </c:pt>
                <c:pt idx="40">
                  <c:v>José Antonio Mendoza  Zelocuahtecatl </c:v>
                </c:pt>
                <c:pt idx="41">
                  <c:v>Bertín Velázquez Rangel</c:v>
                </c:pt>
                <c:pt idx="42">
                  <c:v>Atenógenes Bautista</c:v>
                </c:pt>
                <c:pt idx="43">
                  <c:v>Antonio Alaffa</c:v>
                </c:pt>
              </c:strCache>
            </c:strRef>
          </c:cat>
          <c:val>
            <c:numRef>
              <c:f>Sheet1!$C$2:$C$45</c:f>
              <c:numCache>
                <c:formatCode>0.0%</c:formatCode>
                <c:ptCount val="44"/>
                <c:pt idx="0">
                  <c:v>2.7526715226309534E-2</c:v>
                </c:pt>
                <c:pt idx="1">
                  <c:v>2.2362716530423838E-2</c:v>
                </c:pt>
                <c:pt idx="2">
                  <c:v>1.9981645436577964E-2</c:v>
                </c:pt>
                <c:pt idx="3">
                  <c:v>1.837031453794542E-2</c:v>
                </c:pt>
                <c:pt idx="4">
                  <c:v>2.3796353060081744E-2</c:v>
                </c:pt>
                <c:pt idx="5">
                  <c:v>1.7816172716147546E-2</c:v>
                </c:pt>
                <c:pt idx="6">
                  <c:v>1.6490483183344094E-2</c:v>
                </c:pt>
                <c:pt idx="7">
                  <c:v>1.8430697030749746E-2</c:v>
                </c:pt>
                <c:pt idx="8">
                  <c:v>2.4061931888749295E-2</c:v>
                </c:pt>
                <c:pt idx="9">
                  <c:v>1.8005293879932327E-2</c:v>
                </c:pt>
                <c:pt idx="10">
                  <c:v>1.7327976948234194E-2</c:v>
                </c:pt>
                <c:pt idx="11">
                  <c:v>1.5232042920327182E-2</c:v>
                </c:pt>
                <c:pt idx="12">
                  <c:v>1.7209733384194344E-2</c:v>
                </c:pt>
                <c:pt idx="13">
                  <c:v>1.7715720380625268E-2</c:v>
                </c:pt>
                <c:pt idx="14">
                  <c:v>1.6121641452557098E-2</c:v>
                </c:pt>
                <c:pt idx="15">
                  <c:v>1.6199434876595215E-2</c:v>
                </c:pt>
                <c:pt idx="16">
                  <c:v>1.5792594462443233E-2</c:v>
                </c:pt>
                <c:pt idx="17">
                  <c:v>1.6506450151118155E-2</c:v>
                </c:pt>
                <c:pt idx="18">
                  <c:v>1.5782306928164212E-2</c:v>
                </c:pt>
                <c:pt idx="19">
                  <c:v>1.5529542705685927E-2</c:v>
                </c:pt>
                <c:pt idx="20">
                  <c:v>1.5915252101151071E-2</c:v>
                </c:pt>
                <c:pt idx="21">
                  <c:v>2.2533285688970991E-2</c:v>
                </c:pt>
                <c:pt idx="22">
                  <c:v>1.4949319313203795E-2</c:v>
                </c:pt>
                <c:pt idx="23">
                  <c:v>1.4280426398045016E-2</c:v>
                </c:pt>
                <c:pt idx="24">
                  <c:v>1.459324195075546E-2</c:v>
                </c:pt>
                <c:pt idx="25">
                  <c:v>1.4122165660797586E-2</c:v>
                </c:pt>
                <c:pt idx="26">
                  <c:v>1.5595775507985354E-2</c:v>
                </c:pt>
                <c:pt idx="27">
                  <c:v>1.5275276999569732E-2</c:v>
                </c:pt>
                <c:pt idx="28">
                  <c:v>1.5548170076986606E-2</c:v>
                </c:pt>
                <c:pt idx="29">
                  <c:v>1.4567011905701687E-2</c:v>
                </c:pt>
                <c:pt idx="30">
                  <c:v>1.7345696938937696E-2</c:v>
                </c:pt>
                <c:pt idx="31">
                  <c:v>1.5146057389862544E-2</c:v>
                </c:pt>
                <c:pt idx="32">
                  <c:v>1.3590099504777237E-2</c:v>
                </c:pt>
                <c:pt idx="33">
                  <c:v>1.3264122825427365E-2</c:v>
                </c:pt>
                <c:pt idx="34">
                  <c:v>1.3582753758792362E-2</c:v>
                </c:pt>
                <c:pt idx="35">
                  <c:v>1.3211375712098046E-2</c:v>
                </c:pt>
                <c:pt idx="36">
                  <c:v>1.3439314077306344E-2</c:v>
                </c:pt>
                <c:pt idx="37">
                  <c:v>1.3133153074494067E-2</c:v>
                </c:pt>
                <c:pt idx="38">
                  <c:v>1.3831774104300256E-2</c:v>
                </c:pt>
                <c:pt idx="39">
                  <c:v>1.2986881578018788E-2</c:v>
                </c:pt>
                <c:pt idx="40">
                  <c:v>1.3278022133598437E-2</c:v>
                </c:pt>
                <c:pt idx="41">
                  <c:v>1.2683304267584201E-2</c:v>
                </c:pt>
                <c:pt idx="42">
                  <c:v>1.2400895570670553E-2</c:v>
                </c:pt>
                <c:pt idx="43">
                  <c:v>1.0163880572876934E-2</c:v>
                </c:pt>
              </c:numCache>
            </c:numRef>
          </c:val>
          <c:extLst>
            <c:ext xmlns:c16="http://schemas.microsoft.com/office/drawing/2014/chart" uri="{C3380CC4-5D6E-409C-BE32-E72D297353CC}">
              <c16:uniqueId val="{00000001-D976-4F88-9A3B-47554A98B013}"/>
            </c:ext>
          </c:extLst>
        </c:ser>
        <c:dLbls>
          <c:showLegendKey val="0"/>
          <c:showVal val="1"/>
          <c:showCatName val="0"/>
          <c:showSerName val="0"/>
          <c:showPercent val="0"/>
          <c:showBubbleSize val="0"/>
        </c:dLbls>
        <c:gapWidth val="20"/>
        <c:overlap val="100"/>
        <c:axId val="198418544"/>
        <c:axId val="7985776"/>
      </c:barChart>
      <c:lineChart>
        <c:grouping val="standard"/>
        <c:varyColors val="0"/>
        <c:ser>
          <c:idx val="2"/>
          <c:order val="2"/>
          <c:tx>
            <c:strRef>
              <c:f>Sheet1!$D$1</c:f>
              <c:strCache>
                <c:ptCount val="1"/>
                <c:pt idx="0">
                  <c:v> 2</c:v>
                </c:pt>
              </c:strCache>
            </c:strRef>
          </c:tx>
          <c:spPr>
            <a:ln w="28575" cap="rnd">
              <a:noFill/>
              <a:round/>
            </a:ln>
            <a:effectLst/>
          </c:spPr>
          <c:marker>
            <c:symbol val="none"/>
          </c:marker>
          <c:dLbls>
            <c:dLbl>
              <c:idx val="0"/>
              <c:layout>
                <c:manualLayout>
                  <c:x val="-2.5283991935846958E-2"/>
                  <c:y val="-8.3674780975312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76-4F88-9A3B-47554A98B013}"/>
                </c:ext>
              </c:extLst>
            </c:dLbl>
            <c:dLbl>
              <c:idx val="1"/>
              <c:layout>
                <c:manualLayout>
                  <c:x val="-2.5283991935846958E-2"/>
                  <c:y val="-6.6601998783012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76-4F88-9A3B-47554A98B013}"/>
                </c:ext>
              </c:extLst>
            </c:dLbl>
            <c:dLbl>
              <c:idx val="2"/>
              <c:layout>
                <c:manualLayout>
                  <c:x val="-2.5283991935846958E-2"/>
                  <c:y val="-7.8796843206084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76-4F88-9A3B-47554A98B013}"/>
                </c:ext>
              </c:extLst>
            </c:dLbl>
            <c:dLbl>
              <c:idx val="3"/>
              <c:layout>
                <c:manualLayout>
                  <c:x val="-2.4747103221167417E-2"/>
                  <c:y val="-6.6601998783012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76-4F88-9A3B-47554A98B013}"/>
                </c:ext>
              </c:extLst>
            </c:dLbl>
            <c:spPr>
              <a:noFill/>
              <a:ln>
                <a:noFill/>
              </a:ln>
              <a:effectLst/>
            </c:spPr>
            <c:txPr>
              <a:bodyPr rot="-2760000" spcFirstLastPara="1" vertOverflow="ellipsis" wrap="square" lIns="324000" tIns="108000" rIns="38100" bIns="3600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Sheet1!$A$2:$A$45</c:f>
              <c:strCache>
                <c:ptCount val="44"/>
                <c:pt idx="0">
                  <c:v>Porfirio Muñoz Ledo</c:v>
                </c:pt>
                <c:pt idx="1">
                  <c:v>Mario Delgado</c:v>
                </c:pt>
                <c:pt idx="2">
                  <c:v>Pablo Duarte Sánchez</c:v>
                </c:pt>
                <c:pt idx="3">
                  <c:v>Pablo Salazar</c:v>
                </c:pt>
                <c:pt idx="4">
                  <c:v>Roberto Treviño</c:v>
                </c:pt>
                <c:pt idx="5">
                  <c:v>Manuel López</c:v>
                </c:pt>
                <c:pt idx="6">
                  <c:v>Carlos Zurita</c:v>
                </c:pt>
                <c:pt idx="7">
                  <c:v>Alejandro Rojas Díaz Durán</c:v>
                </c:pt>
                <c:pt idx="8">
                  <c:v>Jesús Hinojos</c:v>
                </c:pt>
                <c:pt idx="9">
                  <c:v>Saúl Acevedo</c:v>
                </c:pt>
                <c:pt idx="10">
                  <c:v>Joel Flores Bonilla</c:v>
                </c:pt>
                <c:pt idx="11">
                  <c:v>Gibrán Ramírez</c:v>
                </c:pt>
                <c:pt idx="12">
                  <c:v>Marco Antonio Andrade  Zavala</c:v>
                </c:pt>
                <c:pt idx="13">
                  <c:v>José Rigoberto Guzmán  Calderón </c:v>
                </c:pt>
                <c:pt idx="14">
                  <c:v>Manuel Bautista</c:v>
                </c:pt>
                <c:pt idx="15">
                  <c:v>Miguel Ángel Núñez Olivares</c:v>
                </c:pt>
                <c:pt idx="16">
                  <c:v>Rafael López  Mejía</c:v>
                </c:pt>
                <c:pt idx="17">
                  <c:v>Raúl Galindo</c:v>
                </c:pt>
                <c:pt idx="18">
                  <c:v>Ricardo Salazar Estrada </c:v>
                </c:pt>
                <c:pt idx="19">
                  <c:v>Edgar Molina Bolaños</c:v>
                </c:pt>
                <c:pt idx="20">
                  <c:v>José Villarreal</c:v>
                </c:pt>
                <c:pt idx="21">
                  <c:v>Reynaldo Guerrero Treviño</c:v>
                </c:pt>
                <c:pt idx="22">
                  <c:v>Cuauhtémoc Pérez Carrera</c:v>
                </c:pt>
                <c:pt idx="23">
                  <c:v>Eulalio Moreno</c:v>
                </c:pt>
                <c:pt idx="24">
                  <c:v>Juan Antonio Valdés  Valdés</c:v>
                </c:pt>
                <c:pt idx="25">
                  <c:v>José Luis Muñoz Sánchez</c:v>
                </c:pt>
                <c:pt idx="26">
                  <c:v>Edgar López</c:v>
                </c:pt>
                <c:pt idx="27">
                  <c:v>Braulio Díaz Pavón</c:v>
                </c:pt>
                <c:pt idx="28">
                  <c:v>Jorge Salomón</c:v>
                </c:pt>
                <c:pt idx="29">
                  <c:v>Rigoberto Vargas</c:v>
                </c:pt>
                <c:pt idx="30">
                  <c:v>Macario Fabela  Cerda </c:v>
                </c:pt>
                <c:pt idx="31">
                  <c:v>Juan Ponce Merino</c:v>
                </c:pt>
                <c:pt idx="32">
                  <c:v>Juan Edgard Martínez Espinosa</c:v>
                </c:pt>
                <c:pt idx="33">
                  <c:v>Fernando Menéndez Romero</c:v>
                </c:pt>
                <c:pt idx="34">
                  <c:v>Salvador Flores  Bello</c:v>
                </c:pt>
                <c:pt idx="35">
                  <c:v>Javier  Falcón  González </c:v>
                </c:pt>
                <c:pt idx="36">
                  <c:v>Javier Hidalgo</c:v>
                </c:pt>
                <c:pt idx="37">
                  <c:v>Gabriel de Jesús Guzmán</c:v>
                </c:pt>
                <c:pt idx="38">
                  <c:v>Ángel Balderas  Puga </c:v>
                </c:pt>
                <c:pt idx="39">
                  <c:v>Luis Manuel Tercero Ruiz</c:v>
                </c:pt>
                <c:pt idx="40">
                  <c:v>José Antonio Mendoza  Zelocuahtecatl </c:v>
                </c:pt>
                <c:pt idx="41">
                  <c:v>Bertín Velázquez Rangel</c:v>
                </c:pt>
                <c:pt idx="42">
                  <c:v>Atenógenes Bautista</c:v>
                </c:pt>
                <c:pt idx="43">
                  <c:v>Antonio Alaffa</c:v>
                </c:pt>
              </c:strCache>
            </c:strRef>
          </c:cat>
          <c:val>
            <c:numRef>
              <c:f>Sheet1!$D$2:$D$45</c:f>
              <c:numCache>
                <c:formatCode>0.0%</c:formatCode>
                <c:ptCount val="44"/>
                <c:pt idx="0">
                  <c:v>0.41661036477633179</c:v>
                </c:pt>
                <c:pt idx="1">
                  <c:v>0.27109202139782096</c:v>
                </c:pt>
                <c:pt idx="2">
                  <c:v>0.17389035269120884</c:v>
                </c:pt>
                <c:pt idx="3">
                  <c:v>0.15506380978857914</c:v>
                </c:pt>
                <c:pt idx="4">
                  <c:v>0.1542992401366024</c:v>
                </c:pt>
                <c:pt idx="5">
                  <c:v>0.14654747701665671</c:v>
                </c:pt>
                <c:pt idx="6">
                  <c:v>0.14159268610275588</c:v>
                </c:pt>
                <c:pt idx="7">
                  <c:v>0.13735594975884505</c:v>
                </c:pt>
                <c:pt idx="8">
                  <c:v>0.13432789933923803</c:v>
                </c:pt>
                <c:pt idx="9">
                  <c:v>0.12127424500714262</c:v>
                </c:pt>
                <c:pt idx="10">
                  <c:v>0.12092994281819358</c:v>
                </c:pt>
                <c:pt idx="11">
                  <c:v>0.11938584162167235</c:v>
                </c:pt>
                <c:pt idx="12">
                  <c:v>0.11704011646969752</c:v>
                </c:pt>
                <c:pt idx="13">
                  <c:v>0.11634178489643086</c:v>
                </c:pt>
                <c:pt idx="14">
                  <c:v>0.11389716498229696</c:v>
                </c:pt>
                <c:pt idx="15">
                  <c:v>0.11189766187470529</c:v>
                </c:pt>
                <c:pt idx="16">
                  <c:v>0.11069964577941609</c:v>
                </c:pt>
                <c:pt idx="17">
                  <c:v>0.11056443550440559</c:v>
                </c:pt>
                <c:pt idx="18">
                  <c:v>0.10880674205394107</c:v>
                </c:pt>
                <c:pt idx="19">
                  <c:v>0.10629786286464656</c:v>
                </c:pt>
                <c:pt idx="20">
                  <c:v>0.10489699152402071</c:v>
                </c:pt>
                <c:pt idx="21">
                  <c:v>0.10272244418359353</c:v>
                </c:pt>
                <c:pt idx="22">
                  <c:v>0.10204970742096964</c:v>
                </c:pt>
                <c:pt idx="23">
                  <c:v>9.7477941053871586E-2</c:v>
                </c:pt>
                <c:pt idx="24">
                  <c:v>9.6001172022183806E-2</c:v>
                </c:pt>
                <c:pt idx="25">
                  <c:v>9.4929921968896741E-2</c:v>
                </c:pt>
                <c:pt idx="26">
                  <c:v>9.3534227163201339E-2</c:v>
                </c:pt>
                <c:pt idx="27">
                  <c:v>9.0769752911892626E-2</c:v>
                </c:pt>
                <c:pt idx="28">
                  <c:v>8.9141462444151665E-2</c:v>
                </c:pt>
                <c:pt idx="29">
                  <c:v>8.5289136917670927E-2</c:v>
                </c:pt>
                <c:pt idx="30">
                  <c:v>8.4338633285187148E-2</c:v>
                </c:pt>
                <c:pt idx="31">
                  <c:v>8.3305284753195374E-2</c:v>
                </c:pt>
                <c:pt idx="32">
                  <c:v>8.1185210234771932E-2</c:v>
                </c:pt>
                <c:pt idx="33">
                  <c:v>7.7063149308169668E-2</c:v>
                </c:pt>
                <c:pt idx="34">
                  <c:v>7.4295418088256654E-2</c:v>
                </c:pt>
                <c:pt idx="35">
                  <c:v>7.3953463087087487E-2</c:v>
                </c:pt>
                <c:pt idx="36">
                  <c:v>7.2311485439520443E-2</c:v>
                </c:pt>
                <c:pt idx="37">
                  <c:v>7.1318860203468976E-2</c:v>
                </c:pt>
                <c:pt idx="38">
                  <c:v>6.8689160257490042E-2</c:v>
                </c:pt>
                <c:pt idx="39">
                  <c:v>6.8456050024590126E-2</c:v>
                </c:pt>
                <c:pt idx="40">
                  <c:v>6.7699847807708879E-2</c:v>
                </c:pt>
                <c:pt idx="41">
                  <c:v>6.1254857464760296E-2</c:v>
                </c:pt>
                <c:pt idx="42">
                  <c:v>5.8100697708165769E-2</c:v>
                </c:pt>
                <c:pt idx="43">
                  <c:v>4.6929615140595599E-2</c:v>
                </c:pt>
              </c:numCache>
            </c:numRef>
          </c:val>
          <c:smooth val="0"/>
          <c:extLst>
            <c:ext xmlns:c16="http://schemas.microsoft.com/office/drawing/2014/chart" uri="{C3380CC4-5D6E-409C-BE32-E72D297353CC}">
              <c16:uniqueId val="{00000006-D976-4F88-9A3B-47554A98B013}"/>
            </c:ext>
          </c:extLst>
        </c:ser>
        <c:dLbls>
          <c:showLegendKey val="0"/>
          <c:showVal val="0"/>
          <c:showCatName val="0"/>
          <c:showSerName val="0"/>
          <c:showPercent val="0"/>
          <c:showBubbleSize val="0"/>
        </c:dLbls>
        <c:marker val="1"/>
        <c:smooth val="0"/>
        <c:axId val="198418544"/>
        <c:axId val="7985776"/>
      </c:lineChart>
      <c:catAx>
        <c:axId val="19841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Lato Hairline" panose="020F0202020204030203"/>
                <a:ea typeface="+mn-ea"/>
                <a:cs typeface="+mn-cs"/>
              </a:defRPr>
            </a:pPr>
            <a:endParaRPr lang="es-MX"/>
          </a:p>
        </c:txPr>
        <c:crossAx val="7985776"/>
        <c:crosses val="autoZero"/>
        <c:auto val="1"/>
        <c:lblAlgn val="ctr"/>
        <c:lblOffset val="100"/>
        <c:noMultiLvlLbl val="0"/>
      </c:catAx>
      <c:valAx>
        <c:axId val="798577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Helvetica neue light"/>
                <a:ea typeface="+mn-ea"/>
                <a:cs typeface="+mn-cs"/>
              </a:defRPr>
            </a:pPr>
            <a:endParaRPr lang="es-MX"/>
          </a:p>
        </c:txPr>
        <c:crossAx val="198418544"/>
        <c:crosses val="autoZero"/>
        <c:crossBetween val="between"/>
        <c:majorUnit val="5.000000000000001E-2"/>
      </c:valAx>
      <c:spPr>
        <a:noFill/>
        <a:ln>
          <a:noFill/>
        </a:ln>
        <a:effectLst/>
      </c:spPr>
    </c:plotArea>
    <c:legend>
      <c:legendPos val="b"/>
      <c:legendEntry>
        <c:idx val="2"/>
        <c:delete val="1"/>
      </c:legendEntry>
      <c:layout>
        <c:manualLayout>
          <c:xMode val="edge"/>
          <c:yMode val="edge"/>
          <c:x val="0.43825338010549991"/>
          <c:y val="0.95180948174512192"/>
          <c:w val="0.15840609831176403"/>
          <c:h val="4.235845602515094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Helvetica neue ligh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rgbClr val="49545C"/>
              </a:solidFill>
              <a:ln>
                <a:noFill/>
              </a:ln>
              <a:effectLst/>
            </c:spPr>
            <c:extLst>
              <c:ext xmlns:c16="http://schemas.microsoft.com/office/drawing/2014/chart" uri="{C3380CC4-5D6E-409C-BE32-E72D297353CC}">
                <c16:uniqueId val="{00000001-065E-4BCA-8176-3B26660266D0}"/>
              </c:ext>
            </c:extLst>
          </c:dPt>
          <c:dPt>
            <c:idx val="1"/>
            <c:bubble3D val="0"/>
            <c:spPr>
              <a:solidFill>
                <a:srgbClr val="0989B1"/>
              </a:solidFill>
              <a:ln>
                <a:noFill/>
              </a:ln>
              <a:effectLst/>
            </c:spPr>
            <c:extLst>
              <c:ext xmlns:c16="http://schemas.microsoft.com/office/drawing/2014/chart" uri="{C3380CC4-5D6E-409C-BE32-E72D297353CC}">
                <c16:uniqueId val="{00000003-065E-4BCA-8176-3B26660266D0}"/>
              </c:ext>
            </c:extLst>
          </c:dPt>
          <c:dPt>
            <c:idx val="2"/>
            <c:bubble3D val="0"/>
            <c:spPr>
              <a:solidFill>
                <a:srgbClr val="39A5DB"/>
              </a:solidFill>
              <a:ln>
                <a:noFill/>
              </a:ln>
              <a:effectLst/>
            </c:spPr>
            <c:extLst>
              <c:ext xmlns:c16="http://schemas.microsoft.com/office/drawing/2014/chart" uri="{C3380CC4-5D6E-409C-BE32-E72D297353CC}">
                <c16:uniqueId val="{00000005-065E-4BCA-8176-3B26660266D0}"/>
              </c:ext>
            </c:extLst>
          </c:dPt>
          <c:dPt>
            <c:idx val="3"/>
            <c:bubble3D val="0"/>
            <c:spPr>
              <a:solidFill>
                <a:srgbClr val="7EC0E1"/>
              </a:solidFill>
              <a:ln>
                <a:noFill/>
              </a:ln>
              <a:effectLst/>
            </c:spPr>
            <c:extLst>
              <c:ext xmlns:c16="http://schemas.microsoft.com/office/drawing/2014/chart" uri="{C3380CC4-5D6E-409C-BE32-E72D297353CC}">
                <c16:uniqueId val="{00000007-065E-4BCA-8176-3B26660266D0}"/>
              </c:ext>
            </c:extLst>
          </c:dPt>
          <c:dPt>
            <c:idx val="4"/>
            <c:bubble3D val="0"/>
            <c:spPr>
              <a:solidFill>
                <a:srgbClr val="B2CFE1"/>
              </a:solidFill>
              <a:ln>
                <a:noFill/>
              </a:ln>
              <a:effectLst/>
            </c:spPr>
            <c:extLst>
              <c:ext xmlns:c16="http://schemas.microsoft.com/office/drawing/2014/chart" uri="{C3380CC4-5D6E-409C-BE32-E72D297353CC}">
                <c16:uniqueId val="{00000000-3977-4D2A-9704-929790956C86}"/>
              </c:ext>
            </c:extLst>
          </c:dPt>
          <c:dPt>
            <c:idx val="5"/>
            <c:bubble3D val="0"/>
            <c:spPr>
              <a:solidFill>
                <a:srgbClr val="B2CFE1"/>
              </a:solidFill>
              <a:ln>
                <a:noFill/>
              </a:ln>
              <a:effectLst/>
            </c:spPr>
            <c:extLst>
              <c:ext xmlns:c16="http://schemas.microsoft.com/office/drawing/2014/chart" uri="{C3380CC4-5D6E-409C-BE32-E72D297353CC}">
                <c16:uniqueId val="{0000000B-AB51-4608-BE70-B4659C5BA0DA}"/>
              </c:ext>
            </c:extLst>
          </c:dPt>
          <c:dLbls>
            <c:dLbl>
              <c:idx val="5"/>
              <c:delete val="1"/>
              <c:extLst>
                <c:ext xmlns:c15="http://schemas.microsoft.com/office/drawing/2012/chart" uri="{CE6537A1-D6FC-4f65-9D91-7224C49458BB}"/>
                <c:ext xmlns:c16="http://schemas.microsoft.com/office/drawing/2014/chart" uri="{C3380CC4-5D6E-409C-BE32-E72D297353CC}">
                  <c16:uniqueId val="{0000000B-AB51-4608-BE70-B4659C5BA0DA}"/>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s-MX"/>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Muchísimo</c:v>
                </c:pt>
                <c:pt idx="1">
                  <c:v>Mucho</c:v>
                </c:pt>
                <c:pt idx="2">
                  <c:v>Regular</c:v>
                </c:pt>
                <c:pt idx="3">
                  <c:v>Poco </c:v>
                </c:pt>
                <c:pt idx="4">
                  <c:v>Nada</c:v>
                </c:pt>
              </c:strCache>
            </c:strRef>
          </c:cat>
          <c:val>
            <c:numRef>
              <c:f>Sheet1!$B$2:$B$6</c:f>
              <c:numCache>
                <c:formatCode>General</c:formatCode>
                <c:ptCount val="5"/>
                <c:pt idx="0" formatCode="0.0">
                  <c:v>15</c:v>
                </c:pt>
                <c:pt idx="1">
                  <c:v>29.8</c:v>
                </c:pt>
                <c:pt idx="2">
                  <c:v>27.3</c:v>
                </c:pt>
                <c:pt idx="3">
                  <c:v>14.8</c:v>
                </c:pt>
                <c:pt idx="4">
                  <c:v>13.1</c:v>
                </c:pt>
              </c:numCache>
            </c:numRef>
          </c:val>
          <c:extLst>
            <c:ext xmlns:c16="http://schemas.microsoft.com/office/drawing/2014/chart" uri="{C3380CC4-5D6E-409C-BE32-E72D297353CC}">
              <c16:uniqueId val="{00000008-065E-4BCA-8176-3B26660266D0}"/>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lumMod val="50000"/>
              <a:lumOff val="50000"/>
            </a:schemeClr>
          </a:solidFill>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rgbClr val="49545C"/>
              </a:solidFill>
              <a:ln>
                <a:noFill/>
              </a:ln>
              <a:effectLst/>
            </c:spPr>
            <c:extLst>
              <c:ext xmlns:c16="http://schemas.microsoft.com/office/drawing/2014/chart" uri="{C3380CC4-5D6E-409C-BE32-E72D297353CC}">
                <c16:uniqueId val="{00000001-02D4-4FCC-85A6-3999D36D5D87}"/>
              </c:ext>
            </c:extLst>
          </c:dPt>
          <c:dPt>
            <c:idx val="1"/>
            <c:bubble3D val="0"/>
            <c:spPr>
              <a:solidFill>
                <a:srgbClr val="0989B1"/>
              </a:solidFill>
              <a:ln>
                <a:noFill/>
              </a:ln>
              <a:effectLst/>
            </c:spPr>
            <c:extLst>
              <c:ext xmlns:c16="http://schemas.microsoft.com/office/drawing/2014/chart" uri="{C3380CC4-5D6E-409C-BE32-E72D297353CC}">
                <c16:uniqueId val="{00000003-02D4-4FCC-85A6-3999D36D5D87}"/>
              </c:ext>
            </c:extLst>
          </c:dPt>
          <c:dPt>
            <c:idx val="2"/>
            <c:bubble3D val="0"/>
            <c:spPr>
              <a:solidFill>
                <a:srgbClr val="39A5DB"/>
              </a:solidFill>
              <a:ln>
                <a:noFill/>
              </a:ln>
              <a:effectLst/>
            </c:spPr>
            <c:extLst>
              <c:ext xmlns:c16="http://schemas.microsoft.com/office/drawing/2014/chart" uri="{C3380CC4-5D6E-409C-BE32-E72D297353CC}">
                <c16:uniqueId val="{00000005-02D4-4FCC-85A6-3999D36D5D87}"/>
              </c:ext>
            </c:extLst>
          </c:dPt>
          <c:dPt>
            <c:idx val="3"/>
            <c:bubble3D val="0"/>
            <c:spPr>
              <a:solidFill>
                <a:srgbClr val="7EC0E1"/>
              </a:solidFill>
              <a:ln>
                <a:noFill/>
              </a:ln>
              <a:effectLst/>
            </c:spPr>
            <c:extLst>
              <c:ext xmlns:c16="http://schemas.microsoft.com/office/drawing/2014/chart" uri="{C3380CC4-5D6E-409C-BE32-E72D297353CC}">
                <c16:uniqueId val="{00000007-02D4-4FCC-85A6-3999D36D5D87}"/>
              </c:ext>
            </c:extLst>
          </c:dPt>
          <c:dPt>
            <c:idx val="4"/>
            <c:bubble3D val="0"/>
            <c:spPr>
              <a:solidFill>
                <a:srgbClr val="B2CFE1"/>
              </a:solidFill>
              <a:ln>
                <a:noFill/>
              </a:ln>
              <a:effectLst/>
            </c:spPr>
            <c:extLst>
              <c:ext xmlns:c16="http://schemas.microsoft.com/office/drawing/2014/chart" uri="{C3380CC4-5D6E-409C-BE32-E72D297353CC}">
                <c16:uniqueId val="{00000009-02D4-4FCC-85A6-3999D36D5D87}"/>
              </c:ext>
            </c:extLst>
          </c:dPt>
          <c:dPt>
            <c:idx val="5"/>
            <c:bubble3D val="0"/>
            <c:spPr>
              <a:solidFill>
                <a:srgbClr val="B2CFE1"/>
              </a:solidFill>
              <a:ln>
                <a:noFill/>
              </a:ln>
              <a:effectLst/>
            </c:spPr>
            <c:extLst>
              <c:ext xmlns:c16="http://schemas.microsoft.com/office/drawing/2014/chart" uri="{C3380CC4-5D6E-409C-BE32-E72D297353CC}">
                <c16:uniqueId val="{0000000B-02D4-4FCC-85A6-3999D36D5D87}"/>
              </c:ext>
            </c:extLst>
          </c:dPt>
          <c:dLbls>
            <c:dLbl>
              <c:idx val="5"/>
              <c:delete val="1"/>
              <c:extLst>
                <c:ext xmlns:c15="http://schemas.microsoft.com/office/drawing/2012/chart" uri="{CE6537A1-D6FC-4f65-9D91-7224C49458BB}"/>
                <c:ext xmlns:c16="http://schemas.microsoft.com/office/drawing/2014/chart" uri="{C3380CC4-5D6E-409C-BE32-E72D297353CC}">
                  <c16:uniqueId val="{0000000B-02D4-4FCC-85A6-3999D36D5D87}"/>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s-MX"/>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Muchísimo</c:v>
                </c:pt>
                <c:pt idx="1">
                  <c:v>Mucho</c:v>
                </c:pt>
                <c:pt idx="2">
                  <c:v>Regular</c:v>
                </c:pt>
                <c:pt idx="3">
                  <c:v>Poco </c:v>
                </c:pt>
                <c:pt idx="4">
                  <c:v>Nada</c:v>
                </c:pt>
              </c:strCache>
            </c:strRef>
          </c:cat>
          <c:val>
            <c:numRef>
              <c:f>Sheet1!$B$2:$B$6</c:f>
              <c:numCache>
                <c:formatCode>General</c:formatCode>
                <c:ptCount val="5"/>
              </c:numCache>
            </c:numRef>
          </c:val>
          <c:extLst>
            <c:ext xmlns:c16="http://schemas.microsoft.com/office/drawing/2014/chart" uri="{C3380CC4-5D6E-409C-BE32-E72D297353CC}">
              <c16:uniqueId val="{0000000C-02D4-4FCC-85A6-3999D36D5D87}"/>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
          <c:y val="0"/>
          <c:w val="0.99864773183359334"/>
          <c:h val="1"/>
        </c:manualLayout>
      </c:layout>
      <c:overlay val="0"/>
      <c:spPr>
        <a:noFill/>
        <a:ln>
          <a:noFill/>
        </a:ln>
        <a:effectLst/>
      </c:spPr>
      <c:txPr>
        <a:bodyPr rot="0" spcFirstLastPara="1" vertOverflow="ellipsis" vert="horz" wrap="square" anchor="ctr" anchorCtr="1"/>
        <a:lstStyle/>
        <a:p>
          <a:pPr>
            <a:defRPr sz="2700" b="0" i="0" u="none" strike="noStrike" kern="1200" baseline="0">
              <a:solidFill>
                <a:schemeClr val="tx1">
                  <a:lumMod val="50000"/>
                  <a:lumOff val="50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rgbClr val="7EC0E1"/>
              </a:solidFill>
              <a:ln>
                <a:noFill/>
              </a:ln>
              <a:effectLst/>
            </c:spPr>
            <c:extLst>
              <c:ext xmlns:c16="http://schemas.microsoft.com/office/drawing/2014/chart" uri="{C3380CC4-5D6E-409C-BE32-E72D297353CC}">
                <c16:uniqueId val="{00000001-61D5-401E-AB80-9ADF66F25323}"/>
              </c:ext>
            </c:extLst>
          </c:dPt>
          <c:dPt>
            <c:idx val="1"/>
            <c:bubble3D val="0"/>
            <c:spPr>
              <a:solidFill>
                <a:srgbClr val="18455C"/>
              </a:solidFill>
              <a:ln>
                <a:noFill/>
              </a:ln>
              <a:effectLst/>
            </c:spPr>
            <c:extLst>
              <c:ext xmlns:c16="http://schemas.microsoft.com/office/drawing/2014/chart" uri="{C3380CC4-5D6E-409C-BE32-E72D297353CC}">
                <c16:uniqueId val="{00000003-61D5-401E-AB80-9ADF66F25323}"/>
              </c:ext>
            </c:extLst>
          </c:dPt>
          <c:dPt>
            <c:idx val="2"/>
            <c:bubble3D val="0"/>
            <c:spPr>
              <a:solidFill>
                <a:srgbClr val="B2CFE1"/>
              </a:solidFill>
              <a:ln>
                <a:noFill/>
              </a:ln>
              <a:effectLst/>
            </c:spPr>
            <c:extLst>
              <c:ext xmlns:c16="http://schemas.microsoft.com/office/drawing/2014/chart" uri="{C3380CC4-5D6E-409C-BE32-E72D297353CC}">
                <c16:uniqueId val="{00000005-61D5-401E-AB80-9ADF66F25323}"/>
              </c:ext>
            </c:extLst>
          </c:dPt>
          <c:dPt>
            <c:idx val="3"/>
            <c:bubble3D val="0"/>
            <c:spPr>
              <a:solidFill>
                <a:srgbClr val="18455C"/>
              </a:solidFill>
              <a:ln>
                <a:noFill/>
              </a:ln>
              <a:effectLst/>
            </c:spPr>
            <c:extLst>
              <c:ext xmlns:c16="http://schemas.microsoft.com/office/drawing/2014/chart" uri="{C3380CC4-5D6E-409C-BE32-E72D297353CC}">
                <c16:uniqueId val="{00000007-61D5-401E-AB80-9ADF66F25323}"/>
              </c:ext>
            </c:extLst>
          </c:dPt>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s-MX"/>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Sí</c:v>
                </c:pt>
                <c:pt idx="1">
                  <c:v>No</c:v>
                </c:pt>
                <c:pt idx="2">
                  <c:v>No sabe</c:v>
                </c:pt>
              </c:strCache>
            </c:strRef>
          </c:cat>
          <c:val>
            <c:numRef>
              <c:f>Sheet1!$B$2:$B$4</c:f>
              <c:numCache>
                <c:formatCode>General</c:formatCode>
                <c:ptCount val="3"/>
              </c:numCache>
            </c:numRef>
          </c:val>
          <c:extLst>
            <c:ext xmlns:c16="http://schemas.microsoft.com/office/drawing/2014/chart" uri="{C3380CC4-5D6E-409C-BE32-E72D297353CC}">
              <c16:uniqueId val="{00000008-61D5-401E-AB80-9ADF66F25323}"/>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
          <c:y val="8.2739725864210911E-2"/>
          <c:w val="1"/>
          <c:h val="0.77933772005729496"/>
        </c:manualLayout>
      </c:layout>
      <c:overlay val="0"/>
      <c:spPr>
        <a:noFill/>
        <a:ln>
          <a:noFill/>
        </a:ln>
        <a:effectLst/>
      </c:spPr>
      <c:txPr>
        <a:bodyPr rot="0" spcFirstLastPara="1" vertOverflow="ellipsis" vert="horz" wrap="square" anchor="ctr" anchorCtr="1"/>
        <a:lstStyle/>
        <a:p>
          <a:pPr>
            <a:defRPr sz="2700" b="0" i="0" u="none" strike="noStrike" kern="1200" baseline="0">
              <a:solidFill>
                <a:schemeClr val="tx1">
                  <a:lumMod val="50000"/>
                  <a:lumOff val="50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Conocimiento</c:v>
                </c:pt>
              </c:strCache>
            </c:strRef>
          </c:tx>
          <c:spPr>
            <a:solidFill>
              <a:srgbClr val="B62118"/>
            </a:solidFill>
            <a:ln>
              <a:noFill/>
            </a:ln>
            <a:effectLst/>
          </c:spPr>
          <c:invertIfNegative val="0"/>
          <c:dLbls>
            <c:delete val="1"/>
          </c:dLbls>
          <c:errBars>
            <c:errBarType val="both"/>
            <c:errValType val="cust"/>
            <c:noEndCap val="0"/>
            <c:plus>
              <c:numRef>
                <c:f>Sheet1!$C$2:$C$54</c:f>
                <c:numCache>
                  <c:formatCode>General</c:formatCode>
                  <c:ptCount val="53"/>
                  <c:pt idx="0">
                    <c:v>1.8584792609298122E-2</c:v>
                  </c:pt>
                  <c:pt idx="1">
                    <c:v>1.8486759607307071E-2</c:v>
                  </c:pt>
                  <c:pt idx="2">
                    <c:v>1.7514083184447454E-2</c:v>
                  </c:pt>
                  <c:pt idx="3">
                    <c:v>1.7227153746247153E-2</c:v>
                  </c:pt>
                  <c:pt idx="4">
                    <c:v>1.7072141475637424E-2</c:v>
                  </c:pt>
                  <c:pt idx="5">
                    <c:v>1.6706357239833092E-2</c:v>
                  </c:pt>
                  <c:pt idx="6">
                    <c:v>1.5118928512405842E-2</c:v>
                  </c:pt>
                  <c:pt idx="7">
                    <c:v>1.5583715091304056E-2</c:v>
                  </c:pt>
                  <c:pt idx="8">
                    <c:v>1.5128610572650466E-2</c:v>
                  </c:pt>
                  <c:pt idx="9">
                    <c:v>1.6973224863020643E-2</c:v>
                  </c:pt>
                  <c:pt idx="10">
                    <c:v>1.530284638806784E-2</c:v>
                  </c:pt>
                  <c:pt idx="11">
                    <c:v>1.7428826745130056E-2</c:v>
                  </c:pt>
                  <c:pt idx="12">
                    <c:v>1.5572859619716238E-2</c:v>
                  </c:pt>
                  <c:pt idx="13">
                    <c:v>1.5778448710010183E-2</c:v>
                  </c:pt>
                  <c:pt idx="14">
                    <c:v>1.6166168960531871E-2</c:v>
                  </c:pt>
                  <c:pt idx="15">
                    <c:v>1.4624727530667004E-2</c:v>
                  </c:pt>
                  <c:pt idx="16">
                    <c:v>1.5865703355491902E-2</c:v>
                  </c:pt>
                  <c:pt idx="17">
                    <c:v>1.5066386623704528E-2</c:v>
                  </c:pt>
                  <c:pt idx="18">
                    <c:v>1.649972913448796E-2</c:v>
                  </c:pt>
                  <c:pt idx="19">
                    <c:v>1.5368496724726547E-2</c:v>
                  </c:pt>
                  <c:pt idx="20">
                    <c:v>1.4281516220748521E-2</c:v>
                  </c:pt>
                  <c:pt idx="21">
                    <c:v>1.4951128968861761E-2</c:v>
                  </c:pt>
                  <c:pt idx="22">
                    <c:v>1.3732232455750459E-2</c:v>
                  </c:pt>
                  <c:pt idx="23">
                    <c:v>1.479926117063126E-2</c:v>
                  </c:pt>
                  <c:pt idx="24">
                    <c:v>1.4966322363287475E-2</c:v>
                  </c:pt>
                  <c:pt idx="25">
                    <c:v>1.5087262683304863E-2</c:v>
                  </c:pt>
                  <c:pt idx="26">
                    <c:v>1.3728294780123898E-2</c:v>
                  </c:pt>
                  <c:pt idx="27">
                    <c:v>1.3326652032402743E-2</c:v>
                  </c:pt>
                  <c:pt idx="28">
                    <c:v>1.3658709246345366E-2</c:v>
                  </c:pt>
                  <c:pt idx="29">
                    <c:v>1.3716938480688241E-2</c:v>
                  </c:pt>
                  <c:pt idx="30">
                    <c:v>1.5212334663678237E-2</c:v>
                  </c:pt>
                  <c:pt idx="31">
                    <c:v>1.3735025420524846E-2</c:v>
                  </c:pt>
                  <c:pt idx="32">
                    <c:v>1.6095219480338749E-2</c:v>
                  </c:pt>
                  <c:pt idx="33">
                    <c:v>1.2377919857517395E-2</c:v>
                  </c:pt>
                  <c:pt idx="34">
                    <c:v>1.2802945305310521E-2</c:v>
                  </c:pt>
                  <c:pt idx="35">
                    <c:v>1.3026729291821831E-2</c:v>
                  </c:pt>
                  <c:pt idx="36">
                    <c:v>1.288388243484381E-2</c:v>
                  </c:pt>
                  <c:pt idx="37">
                    <c:v>1.3443227535177075E-2</c:v>
                  </c:pt>
                  <c:pt idx="38">
                    <c:v>1.3227614080956475E-2</c:v>
                  </c:pt>
                  <c:pt idx="39">
                    <c:v>1.3460399312621782E-2</c:v>
                  </c:pt>
                  <c:pt idx="40">
                    <c:v>1.2774476256855405E-2</c:v>
                  </c:pt>
                  <c:pt idx="41">
                    <c:v>1.4033428398242068E-2</c:v>
                  </c:pt>
                  <c:pt idx="42">
                    <c:v>1.364071448017551E-2</c:v>
                  </c:pt>
                  <c:pt idx="43">
                    <c:v>1.372558497112948E-2</c:v>
                  </c:pt>
                  <c:pt idx="44">
                    <c:v>1.2882489886359002E-2</c:v>
                  </c:pt>
                  <c:pt idx="45">
                    <c:v>1.0368721006888119E-2</c:v>
                  </c:pt>
                  <c:pt idx="46">
                    <c:v>1.2532543152643972E-2</c:v>
                  </c:pt>
                  <c:pt idx="47">
                    <c:v>1.3537846797126536E-2</c:v>
                  </c:pt>
                  <c:pt idx="48">
                    <c:v>1.2579127012013488E-2</c:v>
                  </c:pt>
                  <c:pt idx="49">
                    <c:v>1.1170919526960858E-2</c:v>
                  </c:pt>
                  <c:pt idx="50">
                    <c:v>1.1226600517883226E-2</c:v>
                  </c:pt>
                  <c:pt idx="51">
                    <c:v>1.080862976438684E-2</c:v>
                  </c:pt>
                  <c:pt idx="52">
                    <c:v>1.1931968144511562E-2</c:v>
                  </c:pt>
                </c:numCache>
              </c:numRef>
            </c:plus>
            <c:minus>
              <c:numRef>
                <c:f>Sheet1!$C$2:$C$54</c:f>
                <c:numCache>
                  <c:formatCode>General</c:formatCode>
                  <c:ptCount val="53"/>
                  <c:pt idx="0">
                    <c:v>1.8584792609298122E-2</c:v>
                  </c:pt>
                  <c:pt idx="1">
                    <c:v>1.8486759607307071E-2</c:v>
                  </c:pt>
                  <c:pt idx="2">
                    <c:v>1.7514083184447454E-2</c:v>
                  </c:pt>
                  <c:pt idx="3">
                    <c:v>1.7227153746247153E-2</c:v>
                  </c:pt>
                  <c:pt idx="4">
                    <c:v>1.7072141475637424E-2</c:v>
                  </c:pt>
                  <c:pt idx="5">
                    <c:v>1.6706357239833092E-2</c:v>
                  </c:pt>
                  <c:pt idx="6">
                    <c:v>1.5118928512405842E-2</c:v>
                  </c:pt>
                  <c:pt idx="7">
                    <c:v>1.5583715091304056E-2</c:v>
                  </c:pt>
                  <c:pt idx="8">
                    <c:v>1.5128610572650466E-2</c:v>
                  </c:pt>
                  <c:pt idx="9">
                    <c:v>1.6973224863020643E-2</c:v>
                  </c:pt>
                  <c:pt idx="10">
                    <c:v>1.530284638806784E-2</c:v>
                  </c:pt>
                  <c:pt idx="11">
                    <c:v>1.7428826745130056E-2</c:v>
                  </c:pt>
                  <c:pt idx="12">
                    <c:v>1.5572859619716238E-2</c:v>
                  </c:pt>
                  <c:pt idx="13">
                    <c:v>1.5778448710010183E-2</c:v>
                  </c:pt>
                  <c:pt idx="14">
                    <c:v>1.6166168960531871E-2</c:v>
                  </c:pt>
                  <c:pt idx="15">
                    <c:v>1.4624727530667004E-2</c:v>
                  </c:pt>
                  <c:pt idx="16">
                    <c:v>1.5865703355491902E-2</c:v>
                  </c:pt>
                  <c:pt idx="17">
                    <c:v>1.5066386623704528E-2</c:v>
                  </c:pt>
                  <c:pt idx="18">
                    <c:v>1.649972913448796E-2</c:v>
                  </c:pt>
                  <c:pt idx="19">
                    <c:v>1.5368496724726547E-2</c:v>
                  </c:pt>
                  <c:pt idx="20">
                    <c:v>1.4281516220748521E-2</c:v>
                  </c:pt>
                  <c:pt idx="21">
                    <c:v>1.4951128968861761E-2</c:v>
                  </c:pt>
                  <c:pt idx="22">
                    <c:v>1.3732232455750459E-2</c:v>
                  </c:pt>
                  <c:pt idx="23">
                    <c:v>1.479926117063126E-2</c:v>
                  </c:pt>
                  <c:pt idx="24">
                    <c:v>1.4966322363287475E-2</c:v>
                  </c:pt>
                  <c:pt idx="25">
                    <c:v>1.5087262683304863E-2</c:v>
                  </c:pt>
                  <c:pt idx="26">
                    <c:v>1.3728294780123898E-2</c:v>
                  </c:pt>
                  <c:pt idx="27">
                    <c:v>1.3326652032402743E-2</c:v>
                  </c:pt>
                  <c:pt idx="28">
                    <c:v>1.3658709246345366E-2</c:v>
                  </c:pt>
                  <c:pt idx="29">
                    <c:v>1.3716938480688241E-2</c:v>
                  </c:pt>
                  <c:pt idx="30">
                    <c:v>1.5212334663678237E-2</c:v>
                  </c:pt>
                  <c:pt idx="31">
                    <c:v>1.3735025420524846E-2</c:v>
                  </c:pt>
                  <c:pt idx="32">
                    <c:v>1.6095219480338749E-2</c:v>
                  </c:pt>
                  <c:pt idx="33">
                    <c:v>1.2377919857517395E-2</c:v>
                  </c:pt>
                  <c:pt idx="34">
                    <c:v>1.2802945305310521E-2</c:v>
                  </c:pt>
                  <c:pt idx="35">
                    <c:v>1.3026729291821831E-2</c:v>
                  </c:pt>
                  <c:pt idx="36">
                    <c:v>1.288388243484381E-2</c:v>
                  </c:pt>
                  <c:pt idx="37">
                    <c:v>1.3443227535177075E-2</c:v>
                  </c:pt>
                  <c:pt idx="38">
                    <c:v>1.3227614080956475E-2</c:v>
                  </c:pt>
                  <c:pt idx="39">
                    <c:v>1.3460399312621782E-2</c:v>
                  </c:pt>
                  <c:pt idx="40">
                    <c:v>1.2774476256855405E-2</c:v>
                  </c:pt>
                  <c:pt idx="41">
                    <c:v>1.4033428398242068E-2</c:v>
                  </c:pt>
                  <c:pt idx="42">
                    <c:v>1.364071448017551E-2</c:v>
                  </c:pt>
                  <c:pt idx="43">
                    <c:v>1.372558497112948E-2</c:v>
                  </c:pt>
                  <c:pt idx="44">
                    <c:v>1.2882489886359002E-2</c:v>
                  </c:pt>
                  <c:pt idx="45">
                    <c:v>1.0368721006888119E-2</c:v>
                  </c:pt>
                  <c:pt idx="46">
                    <c:v>1.2532543152643972E-2</c:v>
                  </c:pt>
                  <c:pt idx="47">
                    <c:v>1.3537846797126536E-2</c:v>
                  </c:pt>
                  <c:pt idx="48">
                    <c:v>1.2579127012013488E-2</c:v>
                  </c:pt>
                  <c:pt idx="49">
                    <c:v>1.1170919526960858E-2</c:v>
                  </c:pt>
                  <c:pt idx="50">
                    <c:v>1.1226600517883226E-2</c:v>
                  </c:pt>
                  <c:pt idx="51">
                    <c:v>1.080862976438684E-2</c:v>
                  </c:pt>
                  <c:pt idx="52">
                    <c:v>1.1931968144511562E-2</c:v>
                  </c:pt>
                </c:numCache>
              </c:numRef>
            </c:minus>
            <c:spPr>
              <a:noFill/>
              <a:ln w="44450" cap="sq" cmpd="sng" algn="ctr">
                <a:solidFill>
                  <a:schemeClr val="tx1">
                    <a:lumMod val="95000"/>
                    <a:lumOff val="5000"/>
                  </a:schemeClr>
                </a:solidFill>
                <a:miter lim="800000"/>
                <a:headEnd w="med" len="lg"/>
                <a:tailEnd type="none"/>
              </a:ln>
              <a:effectLst/>
            </c:spPr>
          </c:errBars>
          <c:cat>
            <c:strRef>
              <c:f>Sheet1!$A$2:$A$54</c:f>
              <c:strCache>
                <c:ptCount val="53"/>
                <c:pt idx="0">
                  <c:v>Citlalli Hernández</c:v>
                </c:pt>
                <c:pt idx="1">
                  <c:v>Carlos Montes de Oca</c:v>
                </c:pt>
                <c:pt idx="2">
                  <c:v>Emilio Ulloa</c:v>
                </c:pt>
                <c:pt idx="3">
                  <c:v>Francisco Aurioles</c:v>
                </c:pt>
                <c:pt idx="4">
                  <c:v>Oscar Manuel Montes de Oca  Rodríguez</c:v>
                </c:pt>
                <c:pt idx="5">
                  <c:v>Héctor Hugo Rodríguez Chaires</c:v>
                </c:pt>
                <c:pt idx="6">
                  <c:v>Víctor Manuel García Ruiz</c:v>
                </c:pt>
                <c:pt idx="7">
                  <c:v>Rodolfo Bonilla</c:v>
                </c:pt>
                <c:pt idx="8">
                  <c:v>Claudia Macías Leal</c:v>
                </c:pt>
                <c:pt idx="9">
                  <c:v>Uriel Gonzalo Miranda Zavala</c:v>
                </c:pt>
                <c:pt idx="10">
                  <c:v>Mario Romo</c:v>
                </c:pt>
                <c:pt idx="11">
                  <c:v>Enrique De la Rosa Luna Parra</c:v>
                </c:pt>
                <c:pt idx="12">
                  <c:v>Oswaldo Alfaro</c:v>
                </c:pt>
                <c:pt idx="13">
                  <c:v>Paola Gutiérrez</c:v>
                </c:pt>
                <c:pt idx="14">
                  <c:v>Carmen Valdés Salinas</c:v>
                </c:pt>
                <c:pt idx="15">
                  <c:v>Antonio Attolini</c:v>
                </c:pt>
                <c:pt idx="16">
                  <c:v>Alejandro González Peralta</c:v>
                </c:pt>
                <c:pt idx="17">
                  <c:v>Alejandro Morales</c:v>
                </c:pt>
                <c:pt idx="18">
                  <c:v>Blanca Jiménez</c:v>
                </c:pt>
                <c:pt idx="19">
                  <c:v>Karla Díaz</c:v>
                </c:pt>
                <c:pt idx="20">
                  <c:v>Flavio Sosa</c:v>
                </c:pt>
                <c:pt idx="21">
                  <c:v>Alejandro Álvarez</c:v>
                </c:pt>
                <c:pt idx="22">
                  <c:v>Carlos Oropeza Bailey</c:v>
                </c:pt>
                <c:pt idx="23">
                  <c:v>Martha Hernández Hernández</c:v>
                </c:pt>
                <c:pt idx="24">
                  <c:v>René Ortiz</c:v>
                </c:pt>
                <c:pt idx="25">
                  <c:v>Rafael Armando Figueroa Sánchez</c:v>
                </c:pt>
                <c:pt idx="26">
                  <c:v>Carmen Gómez Ortega</c:v>
                </c:pt>
                <c:pt idx="27">
                  <c:v>Silvia García Arceo</c:v>
                </c:pt>
                <c:pt idx="28">
                  <c:v>Geovanni Barrios Moreno</c:v>
                </c:pt>
                <c:pt idx="29">
                  <c:v>Carol Arriaga</c:v>
                </c:pt>
                <c:pt idx="30">
                  <c:v>Jorge Prisciliano Rentería Campos</c:v>
                </c:pt>
                <c:pt idx="31">
                  <c:v>Donají Alba</c:v>
                </c:pt>
                <c:pt idx="32">
                  <c:v>Anylú Hernández</c:v>
                </c:pt>
                <c:pt idx="33">
                  <c:v>Alfredo Sánchez Rodarte</c:v>
                </c:pt>
                <c:pt idx="34">
                  <c:v>Rosa María Balvanera</c:v>
                </c:pt>
                <c:pt idx="35">
                  <c:v>Misaj Becerra</c:v>
                </c:pt>
                <c:pt idx="36">
                  <c:v>Gustavo Mendoza Martínez</c:v>
                </c:pt>
                <c:pt idx="37">
                  <c:v>Víctor Adán Martínez Martínez</c:v>
                </c:pt>
                <c:pt idx="38">
                  <c:v>Agustín Guerrero Castillo</c:v>
                </c:pt>
                <c:pt idx="39">
                  <c:v>Johan Castro</c:v>
                </c:pt>
                <c:pt idx="40">
                  <c:v>Martín García Berzunza</c:v>
                </c:pt>
                <c:pt idx="41">
                  <c:v>Cristhian Portillo  Reyes </c:v>
                </c:pt>
                <c:pt idx="42">
                  <c:v>Omar Mateos</c:v>
                </c:pt>
                <c:pt idx="43">
                  <c:v>Rey David Flores</c:v>
                </c:pt>
                <c:pt idx="44">
                  <c:v>Remedios Ávila López</c:v>
                </c:pt>
                <c:pt idx="45">
                  <c:v>Mao Rojas</c:v>
                </c:pt>
                <c:pt idx="46">
                  <c:v>José Dolores López</c:v>
                </c:pt>
                <c:pt idx="47">
                  <c:v>Elia Maria Florinda Couoh Tzun</c:v>
                </c:pt>
                <c:pt idx="48">
                  <c:v>Eleonaí Contreras</c:v>
                </c:pt>
                <c:pt idx="49">
                  <c:v>Carmela Santos Vicente</c:v>
                </c:pt>
                <c:pt idx="50">
                  <c:v>Esaú Alan Noguez</c:v>
                </c:pt>
                <c:pt idx="51">
                  <c:v>Norman Pearl</c:v>
                </c:pt>
                <c:pt idx="52">
                  <c:v>Viet Juan Félix</c:v>
                </c:pt>
              </c:strCache>
            </c:strRef>
          </c:cat>
          <c:val>
            <c:numRef>
              <c:f>Sheet1!$B$2:$B$54</c:f>
              <c:numCache>
                <c:formatCode>0.0%</c:formatCode>
                <c:ptCount val="53"/>
                <c:pt idx="0">
                  <c:v>0.16826763216179691</c:v>
                </c:pt>
                <c:pt idx="1">
                  <c:v>0.16395050256146559</c:v>
                </c:pt>
                <c:pt idx="2">
                  <c:v>0.15066726416685028</c:v>
                </c:pt>
                <c:pt idx="3">
                  <c:v>0.14262921837441334</c:v>
                </c:pt>
                <c:pt idx="4">
                  <c:v>0.12847556845397151</c:v>
                </c:pt>
                <c:pt idx="5">
                  <c:v>0.11617154230333451</c:v>
                </c:pt>
                <c:pt idx="6">
                  <c:v>0.11481269742161858</c:v>
                </c:pt>
                <c:pt idx="7">
                  <c:v>0.11330358190104783</c:v>
                </c:pt>
                <c:pt idx="8">
                  <c:v>0.11295184974328819</c:v>
                </c:pt>
                <c:pt idx="9">
                  <c:v>0.11256432094871958</c:v>
                </c:pt>
                <c:pt idx="10">
                  <c:v>0.11043380108216169</c:v>
                </c:pt>
                <c:pt idx="11">
                  <c:v>0.10886904284134538</c:v>
                </c:pt>
                <c:pt idx="12">
                  <c:v>0.10745060568472621</c:v>
                </c:pt>
                <c:pt idx="13">
                  <c:v>0.10555876417877805</c:v>
                </c:pt>
                <c:pt idx="14">
                  <c:v>0.10437684295475443</c:v>
                </c:pt>
                <c:pt idx="15">
                  <c:v>0.10376512599897914</c:v>
                </c:pt>
                <c:pt idx="16">
                  <c:v>0.101784152746646</c:v>
                </c:pt>
                <c:pt idx="17">
                  <c:v>0.10064653318659572</c:v>
                </c:pt>
                <c:pt idx="18">
                  <c:v>9.9785775521041509E-2</c:v>
                </c:pt>
                <c:pt idx="19">
                  <c:v>9.9521211453133779E-2</c:v>
                </c:pt>
                <c:pt idx="20">
                  <c:v>9.8397223689161858E-2</c:v>
                </c:pt>
                <c:pt idx="21">
                  <c:v>9.6343428887624413E-2</c:v>
                </c:pt>
                <c:pt idx="22">
                  <c:v>9.3029003707492453E-2</c:v>
                </c:pt>
                <c:pt idx="23">
                  <c:v>9.2545365208781483E-2</c:v>
                </c:pt>
                <c:pt idx="24">
                  <c:v>9.2229817965616925E-2</c:v>
                </c:pt>
                <c:pt idx="25">
                  <c:v>9.2089363243067046E-2</c:v>
                </c:pt>
                <c:pt idx="26">
                  <c:v>8.9629592475976544E-2</c:v>
                </c:pt>
                <c:pt idx="27">
                  <c:v>8.8809934811162478E-2</c:v>
                </c:pt>
                <c:pt idx="28">
                  <c:v>8.7222133511559691E-2</c:v>
                </c:pt>
                <c:pt idx="29">
                  <c:v>7.9988820517508052E-2</c:v>
                </c:pt>
                <c:pt idx="30">
                  <c:v>7.9035689225706807E-2</c:v>
                </c:pt>
                <c:pt idx="31">
                  <c:v>7.8471872578936008E-2</c:v>
                </c:pt>
                <c:pt idx="32">
                  <c:v>7.7387577014367451E-2</c:v>
                </c:pt>
                <c:pt idx="33">
                  <c:v>7.6680727045357111E-2</c:v>
                </c:pt>
                <c:pt idx="34">
                  <c:v>7.6608632159530593E-2</c:v>
                </c:pt>
                <c:pt idx="35">
                  <c:v>7.4834301637269257E-2</c:v>
                </c:pt>
                <c:pt idx="36">
                  <c:v>7.306975804607907E-2</c:v>
                </c:pt>
                <c:pt idx="37">
                  <c:v>7.2273249134214332E-2</c:v>
                </c:pt>
                <c:pt idx="38">
                  <c:v>7.1760469986140565E-2</c:v>
                </c:pt>
                <c:pt idx="39">
                  <c:v>7.1627370037847249E-2</c:v>
                </c:pt>
                <c:pt idx="40">
                  <c:v>7.0076930693017195E-2</c:v>
                </c:pt>
                <c:pt idx="41">
                  <c:v>6.9659921995933072E-2</c:v>
                </c:pt>
                <c:pt idx="42">
                  <c:v>6.8568567743206521E-2</c:v>
                </c:pt>
                <c:pt idx="43">
                  <c:v>6.7987510453167366E-2</c:v>
                </c:pt>
                <c:pt idx="44">
                  <c:v>6.2687353826096817E-2</c:v>
                </c:pt>
                <c:pt idx="45">
                  <c:v>6.1837797694270495E-2</c:v>
                </c:pt>
                <c:pt idx="46">
                  <c:v>6.1640544348813081E-2</c:v>
                </c:pt>
                <c:pt idx="47">
                  <c:v>6.1535216937839095E-2</c:v>
                </c:pt>
                <c:pt idx="48">
                  <c:v>5.9558118909004691E-2</c:v>
                </c:pt>
                <c:pt idx="49">
                  <c:v>5.9338291434563623E-2</c:v>
                </c:pt>
                <c:pt idx="50">
                  <c:v>5.2746977616572016E-2</c:v>
                </c:pt>
                <c:pt idx="51">
                  <c:v>5.2283095731082418E-2</c:v>
                </c:pt>
                <c:pt idx="52">
                  <c:v>4.6973495428735093E-2</c:v>
                </c:pt>
              </c:numCache>
            </c:numRef>
          </c:val>
          <c:extLst>
            <c:ext xmlns:c16="http://schemas.microsoft.com/office/drawing/2014/chart" uri="{C3380CC4-5D6E-409C-BE32-E72D297353CC}">
              <c16:uniqueId val="{00000000-8428-4BFE-B380-5480EC713BD8}"/>
            </c:ext>
          </c:extLst>
        </c:ser>
        <c:ser>
          <c:idx val="1"/>
          <c:order val="1"/>
          <c:tx>
            <c:strRef>
              <c:f>Sheet1!$C$1</c:f>
              <c:strCache>
                <c:ptCount val="1"/>
                <c:pt idx="0">
                  <c:v>Error</c:v>
                </c:pt>
              </c:strCache>
            </c:strRef>
          </c:tx>
          <c:spPr>
            <a:noFill/>
            <a:ln>
              <a:noFill/>
            </a:ln>
            <a:effectLst/>
          </c:spPr>
          <c:invertIfNegative val="0"/>
          <c:dLbls>
            <c:delete val="1"/>
          </c:dLbls>
          <c:cat>
            <c:strRef>
              <c:f>Sheet1!$A$2:$A$54</c:f>
              <c:strCache>
                <c:ptCount val="53"/>
                <c:pt idx="0">
                  <c:v>Citlalli Hernández</c:v>
                </c:pt>
                <c:pt idx="1">
                  <c:v>Carlos Montes de Oca</c:v>
                </c:pt>
                <c:pt idx="2">
                  <c:v>Emilio Ulloa</c:v>
                </c:pt>
                <c:pt idx="3">
                  <c:v>Francisco Aurioles</c:v>
                </c:pt>
                <c:pt idx="4">
                  <c:v>Oscar Manuel Montes de Oca  Rodríguez</c:v>
                </c:pt>
                <c:pt idx="5">
                  <c:v>Héctor Hugo Rodríguez Chaires</c:v>
                </c:pt>
                <c:pt idx="6">
                  <c:v>Víctor Manuel García Ruiz</c:v>
                </c:pt>
                <c:pt idx="7">
                  <c:v>Rodolfo Bonilla</c:v>
                </c:pt>
                <c:pt idx="8">
                  <c:v>Claudia Macías Leal</c:v>
                </c:pt>
                <c:pt idx="9">
                  <c:v>Uriel Gonzalo Miranda Zavala</c:v>
                </c:pt>
                <c:pt idx="10">
                  <c:v>Mario Romo</c:v>
                </c:pt>
                <c:pt idx="11">
                  <c:v>Enrique De la Rosa Luna Parra</c:v>
                </c:pt>
                <c:pt idx="12">
                  <c:v>Oswaldo Alfaro</c:v>
                </c:pt>
                <c:pt idx="13">
                  <c:v>Paola Gutiérrez</c:v>
                </c:pt>
                <c:pt idx="14">
                  <c:v>Carmen Valdés Salinas</c:v>
                </c:pt>
                <c:pt idx="15">
                  <c:v>Antonio Attolini</c:v>
                </c:pt>
                <c:pt idx="16">
                  <c:v>Alejandro González Peralta</c:v>
                </c:pt>
                <c:pt idx="17">
                  <c:v>Alejandro Morales</c:v>
                </c:pt>
                <c:pt idx="18">
                  <c:v>Blanca Jiménez</c:v>
                </c:pt>
                <c:pt idx="19">
                  <c:v>Karla Díaz</c:v>
                </c:pt>
                <c:pt idx="20">
                  <c:v>Flavio Sosa</c:v>
                </c:pt>
                <c:pt idx="21">
                  <c:v>Alejandro Álvarez</c:v>
                </c:pt>
                <c:pt idx="22">
                  <c:v>Carlos Oropeza Bailey</c:v>
                </c:pt>
                <c:pt idx="23">
                  <c:v>Martha Hernández Hernández</c:v>
                </c:pt>
                <c:pt idx="24">
                  <c:v>René Ortiz</c:v>
                </c:pt>
                <c:pt idx="25">
                  <c:v>Rafael Armando Figueroa Sánchez</c:v>
                </c:pt>
                <c:pt idx="26">
                  <c:v>Carmen Gómez Ortega</c:v>
                </c:pt>
                <c:pt idx="27">
                  <c:v>Silvia García Arceo</c:v>
                </c:pt>
                <c:pt idx="28">
                  <c:v>Geovanni Barrios Moreno</c:v>
                </c:pt>
                <c:pt idx="29">
                  <c:v>Carol Arriaga</c:v>
                </c:pt>
                <c:pt idx="30">
                  <c:v>Jorge Prisciliano Rentería Campos</c:v>
                </c:pt>
                <c:pt idx="31">
                  <c:v>Donají Alba</c:v>
                </c:pt>
                <c:pt idx="32">
                  <c:v>Anylú Hernández</c:v>
                </c:pt>
                <c:pt idx="33">
                  <c:v>Alfredo Sánchez Rodarte</c:v>
                </c:pt>
                <c:pt idx="34">
                  <c:v>Rosa María Balvanera</c:v>
                </c:pt>
                <c:pt idx="35">
                  <c:v>Misaj Becerra</c:v>
                </c:pt>
                <c:pt idx="36">
                  <c:v>Gustavo Mendoza Martínez</c:v>
                </c:pt>
                <c:pt idx="37">
                  <c:v>Víctor Adán Martínez Martínez</c:v>
                </c:pt>
                <c:pt idx="38">
                  <c:v>Agustín Guerrero Castillo</c:v>
                </c:pt>
                <c:pt idx="39">
                  <c:v>Johan Castro</c:v>
                </c:pt>
                <c:pt idx="40">
                  <c:v>Martín García Berzunza</c:v>
                </c:pt>
                <c:pt idx="41">
                  <c:v>Cristhian Portillo  Reyes </c:v>
                </c:pt>
                <c:pt idx="42">
                  <c:v>Omar Mateos</c:v>
                </c:pt>
                <c:pt idx="43">
                  <c:v>Rey David Flores</c:v>
                </c:pt>
                <c:pt idx="44">
                  <c:v>Remedios Ávila López</c:v>
                </c:pt>
                <c:pt idx="45">
                  <c:v>Mao Rojas</c:v>
                </c:pt>
                <c:pt idx="46">
                  <c:v>José Dolores López</c:v>
                </c:pt>
                <c:pt idx="47">
                  <c:v>Elia Maria Florinda Couoh Tzun</c:v>
                </c:pt>
                <c:pt idx="48">
                  <c:v>Eleonaí Contreras</c:v>
                </c:pt>
                <c:pt idx="49">
                  <c:v>Carmela Santos Vicente</c:v>
                </c:pt>
                <c:pt idx="50">
                  <c:v>Esaú Alan Noguez</c:v>
                </c:pt>
                <c:pt idx="51">
                  <c:v>Norman Pearl</c:v>
                </c:pt>
                <c:pt idx="52">
                  <c:v>Viet Juan Félix</c:v>
                </c:pt>
              </c:strCache>
            </c:strRef>
          </c:cat>
          <c:val>
            <c:numRef>
              <c:f>Sheet1!$C$2:$C$54</c:f>
              <c:numCache>
                <c:formatCode>0.0%</c:formatCode>
                <c:ptCount val="53"/>
                <c:pt idx="0">
                  <c:v>1.8584792609298122E-2</c:v>
                </c:pt>
                <c:pt idx="1">
                  <c:v>1.8486759607307071E-2</c:v>
                </c:pt>
                <c:pt idx="2">
                  <c:v>1.7514083184447454E-2</c:v>
                </c:pt>
                <c:pt idx="3">
                  <c:v>1.7227153746247153E-2</c:v>
                </c:pt>
                <c:pt idx="4">
                  <c:v>1.7072141475637424E-2</c:v>
                </c:pt>
                <c:pt idx="5">
                  <c:v>1.6706357239833092E-2</c:v>
                </c:pt>
                <c:pt idx="6">
                  <c:v>1.5118928512405842E-2</c:v>
                </c:pt>
                <c:pt idx="7">
                  <c:v>1.5583715091304056E-2</c:v>
                </c:pt>
                <c:pt idx="8">
                  <c:v>1.5128610572650466E-2</c:v>
                </c:pt>
                <c:pt idx="9">
                  <c:v>1.6973224863020643E-2</c:v>
                </c:pt>
                <c:pt idx="10">
                  <c:v>1.530284638806784E-2</c:v>
                </c:pt>
                <c:pt idx="11">
                  <c:v>1.7428826745130056E-2</c:v>
                </c:pt>
                <c:pt idx="12">
                  <c:v>1.5572859619716238E-2</c:v>
                </c:pt>
                <c:pt idx="13">
                  <c:v>1.5778448710010183E-2</c:v>
                </c:pt>
                <c:pt idx="14">
                  <c:v>1.6166168960531871E-2</c:v>
                </c:pt>
                <c:pt idx="15">
                  <c:v>1.4624727530667004E-2</c:v>
                </c:pt>
                <c:pt idx="16">
                  <c:v>1.5865703355491902E-2</c:v>
                </c:pt>
                <c:pt idx="17">
                  <c:v>1.5066386623704528E-2</c:v>
                </c:pt>
                <c:pt idx="18">
                  <c:v>1.649972913448796E-2</c:v>
                </c:pt>
                <c:pt idx="19">
                  <c:v>1.5368496724726547E-2</c:v>
                </c:pt>
                <c:pt idx="20">
                  <c:v>1.4281516220748521E-2</c:v>
                </c:pt>
                <c:pt idx="21">
                  <c:v>1.4951128968861761E-2</c:v>
                </c:pt>
                <c:pt idx="22">
                  <c:v>1.3732232455750459E-2</c:v>
                </c:pt>
                <c:pt idx="23">
                  <c:v>1.479926117063126E-2</c:v>
                </c:pt>
                <c:pt idx="24">
                  <c:v>1.4966322363287475E-2</c:v>
                </c:pt>
                <c:pt idx="25">
                  <c:v>1.5087262683304863E-2</c:v>
                </c:pt>
                <c:pt idx="26">
                  <c:v>1.3728294780123898E-2</c:v>
                </c:pt>
                <c:pt idx="27">
                  <c:v>1.3326652032402743E-2</c:v>
                </c:pt>
                <c:pt idx="28">
                  <c:v>1.3658709246345366E-2</c:v>
                </c:pt>
                <c:pt idx="29">
                  <c:v>1.3716938480688241E-2</c:v>
                </c:pt>
                <c:pt idx="30">
                  <c:v>1.5212334663678237E-2</c:v>
                </c:pt>
                <c:pt idx="31">
                  <c:v>1.3735025420524846E-2</c:v>
                </c:pt>
                <c:pt idx="32">
                  <c:v>1.6095219480338749E-2</c:v>
                </c:pt>
                <c:pt idx="33">
                  <c:v>1.2377919857517395E-2</c:v>
                </c:pt>
                <c:pt idx="34">
                  <c:v>1.2802945305310521E-2</c:v>
                </c:pt>
                <c:pt idx="35">
                  <c:v>1.3026729291821831E-2</c:v>
                </c:pt>
                <c:pt idx="36">
                  <c:v>1.288388243484381E-2</c:v>
                </c:pt>
                <c:pt idx="37">
                  <c:v>1.3443227535177075E-2</c:v>
                </c:pt>
                <c:pt idx="38">
                  <c:v>1.3227614080956475E-2</c:v>
                </c:pt>
                <c:pt idx="39">
                  <c:v>1.3460399312621782E-2</c:v>
                </c:pt>
                <c:pt idx="40">
                  <c:v>1.2774476256855405E-2</c:v>
                </c:pt>
                <c:pt idx="41">
                  <c:v>1.4033428398242068E-2</c:v>
                </c:pt>
                <c:pt idx="42">
                  <c:v>1.364071448017551E-2</c:v>
                </c:pt>
                <c:pt idx="43">
                  <c:v>1.372558497112948E-2</c:v>
                </c:pt>
                <c:pt idx="44">
                  <c:v>1.2882489886359002E-2</c:v>
                </c:pt>
                <c:pt idx="45">
                  <c:v>1.0368721006888119E-2</c:v>
                </c:pt>
                <c:pt idx="46">
                  <c:v>1.2532543152643972E-2</c:v>
                </c:pt>
                <c:pt idx="47">
                  <c:v>1.3537846797126536E-2</c:v>
                </c:pt>
                <c:pt idx="48">
                  <c:v>1.2579127012013488E-2</c:v>
                </c:pt>
                <c:pt idx="49">
                  <c:v>1.1170919526960858E-2</c:v>
                </c:pt>
                <c:pt idx="50">
                  <c:v>1.1226600517883226E-2</c:v>
                </c:pt>
                <c:pt idx="51">
                  <c:v>1.080862976438684E-2</c:v>
                </c:pt>
                <c:pt idx="52">
                  <c:v>1.1931968144511562E-2</c:v>
                </c:pt>
              </c:numCache>
            </c:numRef>
          </c:val>
          <c:extLst>
            <c:ext xmlns:c16="http://schemas.microsoft.com/office/drawing/2014/chart" uri="{C3380CC4-5D6E-409C-BE32-E72D297353CC}">
              <c16:uniqueId val="{00000001-8428-4BFE-B380-5480EC713BD8}"/>
            </c:ext>
          </c:extLst>
        </c:ser>
        <c:dLbls>
          <c:showLegendKey val="0"/>
          <c:showVal val="1"/>
          <c:showCatName val="0"/>
          <c:showSerName val="0"/>
          <c:showPercent val="0"/>
          <c:showBubbleSize val="0"/>
        </c:dLbls>
        <c:gapWidth val="20"/>
        <c:overlap val="100"/>
        <c:axId val="198418544"/>
        <c:axId val="7985776"/>
      </c:barChart>
      <c:lineChart>
        <c:grouping val="standard"/>
        <c:varyColors val="0"/>
        <c:ser>
          <c:idx val="2"/>
          <c:order val="2"/>
          <c:tx>
            <c:strRef>
              <c:f>Sheet1!$D$1</c:f>
              <c:strCache>
                <c:ptCount val="1"/>
                <c:pt idx="0">
                  <c:v>Column1</c:v>
                </c:pt>
              </c:strCache>
            </c:strRef>
          </c:tx>
          <c:spPr>
            <a:ln w="28575" cap="rnd">
              <a:noFill/>
              <a:round/>
            </a:ln>
            <a:effectLst/>
          </c:spPr>
          <c:marker>
            <c:symbol val="none"/>
          </c:marker>
          <c:dLbls>
            <c:dLbl>
              <c:idx val="0"/>
              <c:layout>
                <c:manualLayout>
                  <c:x val="-2.7425839709802773E-2"/>
                  <c:y val="-6.9025508061704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28-4BFE-B380-5480EC713BD8}"/>
                </c:ext>
              </c:extLst>
            </c:dLbl>
            <c:dLbl>
              <c:idx val="1"/>
              <c:layout>
                <c:manualLayout>
                  <c:x val="-2.6888950995123239E-2"/>
                  <c:y val="-6.5367054734782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28-4BFE-B380-5480EC713BD8}"/>
                </c:ext>
              </c:extLst>
            </c:dLbl>
            <c:dLbl>
              <c:idx val="2"/>
              <c:layout>
                <c:manualLayout>
                  <c:x val="-2.7425839709802773E-2"/>
                  <c:y val="-6.78060236193971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28-4BFE-B380-5480EC713BD8}"/>
                </c:ext>
              </c:extLst>
            </c:dLbl>
            <c:dLbl>
              <c:idx val="3"/>
              <c:layout>
                <c:manualLayout>
                  <c:x val="-2.5278284851084604E-2"/>
                  <c:y val="-6.78060236193971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28-4BFE-B380-5480EC713BD8}"/>
                </c:ext>
              </c:extLst>
            </c:dLbl>
            <c:dLbl>
              <c:idx val="4"/>
              <c:layout>
                <c:manualLayout>
                  <c:x val="-2.4204507421725537E-2"/>
                  <c:y val="-7.02449925040115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28-4BFE-B380-5480EC713BD8}"/>
                </c:ext>
              </c:extLst>
            </c:dLbl>
            <c:dLbl>
              <c:idx val="5"/>
              <c:layout>
                <c:manualLayout>
                  <c:x val="-2.6888950995123232E-2"/>
                  <c:y val="-6.6586539177089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28-4BFE-B380-5480EC713BD8}"/>
                </c:ext>
              </c:extLst>
            </c:dLbl>
            <c:dLbl>
              <c:idx val="7"/>
              <c:layout>
                <c:manualLayout>
                  <c:x val="-2.6888950995123253E-2"/>
                  <c:y val="-6.7806023619397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28-4BFE-B380-5480EC713BD8}"/>
                </c:ext>
              </c:extLst>
            </c:dLbl>
            <c:dLbl>
              <c:idx val="12"/>
              <c:layout>
                <c:manualLayout>
                  <c:x val="-2.6352062280443733E-2"/>
                  <c:y val="-7.02449925040115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28-4BFE-B380-5480EC713BD8}"/>
                </c:ext>
              </c:extLst>
            </c:dLbl>
            <c:dLbl>
              <c:idx val="16"/>
              <c:layout>
                <c:manualLayout>
                  <c:x val="-2.6637585617368544E-2"/>
                  <c:y val="-6.9653686583088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28-4BFE-B380-5480EC713BD8}"/>
                </c:ext>
              </c:extLst>
            </c:dLbl>
            <c:dLbl>
              <c:idx val="22"/>
              <c:layout>
                <c:manualLayout>
                  <c:x val="-2.7174474332048084E-2"/>
                  <c:y val="-6.84342021407809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28-4BFE-B380-5480EC713BD8}"/>
                </c:ext>
              </c:extLst>
            </c:dLbl>
            <c:dLbl>
              <c:idx val="52"/>
              <c:layout>
                <c:manualLayout>
                  <c:x val="0"/>
                  <c:y val="-6.0933700663812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428-4BFE-B380-5480EC713BD8}"/>
                </c:ext>
              </c:extLst>
            </c:dLbl>
            <c:spPr>
              <a:noFill/>
              <a:ln>
                <a:noFill/>
              </a:ln>
              <a:effectLst/>
            </c:spPr>
            <c:txPr>
              <a:bodyPr rot="-2760000" spcFirstLastPara="1" vertOverflow="ellipsis" wrap="square" lIns="432000" tIns="144000" rIns="0" bIns="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Sheet1!$A$2:$A$54</c:f>
              <c:strCache>
                <c:ptCount val="53"/>
                <c:pt idx="0">
                  <c:v>Citlalli Hernández</c:v>
                </c:pt>
                <c:pt idx="1">
                  <c:v>Carlos Montes de Oca</c:v>
                </c:pt>
                <c:pt idx="2">
                  <c:v>Emilio Ulloa</c:v>
                </c:pt>
                <c:pt idx="3">
                  <c:v>Francisco Aurioles</c:v>
                </c:pt>
                <c:pt idx="4">
                  <c:v>Oscar Manuel Montes de Oca  Rodríguez</c:v>
                </c:pt>
                <c:pt idx="5">
                  <c:v>Héctor Hugo Rodríguez Chaires</c:v>
                </c:pt>
                <c:pt idx="6">
                  <c:v>Víctor Manuel García Ruiz</c:v>
                </c:pt>
                <c:pt idx="7">
                  <c:v>Rodolfo Bonilla</c:v>
                </c:pt>
                <c:pt idx="8">
                  <c:v>Claudia Macías Leal</c:v>
                </c:pt>
                <c:pt idx="9">
                  <c:v>Uriel Gonzalo Miranda Zavala</c:v>
                </c:pt>
                <c:pt idx="10">
                  <c:v>Mario Romo</c:v>
                </c:pt>
                <c:pt idx="11">
                  <c:v>Enrique De la Rosa Luna Parra</c:v>
                </c:pt>
                <c:pt idx="12">
                  <c:v>Oswaldo Alfaro</c:v>
                </c:pt>
                <c:pt idx="13">
                  <c:v>Paola Gutiérrez</c:v>
                </c:pt>
                <c:pt idx="14">
                  <c:v>Carmen Valdés Salinas</c:v>
                </c:pt>
                <c:pt idx="15">
                  <c:v>Antonio Attolini</c:v>
                </c:pt>
                <c:pt idx="16">
                  <c:v>Alejandro González Peralta</c:v>
                </c:pt>
                <c:pt idx="17">
                  <c:v>Alejandro Morales</c:v>
                </c:pt>
                <c:pt idx="18">
                  <c:v>Blanca Jiménez</c:v>
                </c:pt>
                <c:pt idx="19">
                  <c:v>Karla Díaz</c:v>
                </c:pt>
                <c:pt idx="20">
                  <c:v>Flavio Sosa</c:v>
                </c:pt>
                <c:pt idx="21">
                  <c:v>Alejandro Álvarez</c:v>
                </c:pt>
                <c:pt idx="22">
                  <c:v>Carlos Oropeza Bailey</c:v>
                </c:pt>
                <c:pt idx="23">
                  <c:v>Martha Hernández Hernández</c:v>
                </c:pt>
                <c:pt idx="24">
                  <c:v>René Ortiz</c:v>
                </c:pt>
                <c:pt idx="25">
                  <c:v>Rafael Armando Figueroa Sánchez</c:v>
                </c:pt>
                <c:pt idx="26">
                  <c:v>Carmen Gómez Ortega</c:v>
                </c:pt>
                <c:pt idx="27">
                  <c:v>Silvia García Arceo</c:v>
                </c:pt>
                <c:pt idx="28">
                  <c:v>Geovanni Barrios Moreno</c:v>
                </c:pt>
                <c:pt idx="29">
                  <c:v>Carol Arriaga</c:v>
                </c:pt>
                <c:pt idx="30">
                  <c:v>Jorge Prisciliano Rentería Campos</c:v>
                </c:pt>
                <c:pt idx="31">
                  <c:v>Donají Alba</c:v>
                </c:pt>
                <c:pt idx="32">
                  <c:v>Anylú Hernández</c:v>
                </c:pt>
                <c:pt idx="33">
                  <c:v>Alfredo Sánchez Rodarte</c:v>
                </c:pt>
                <c:pt idx="34">
                  <c:v>Rosa María Balvanera</c:v>
                </c:pt>
                <c:pt idx="35">
                  <c:v>Misaj Becerra</c:v>
                </c:pt>
                <c:pt idx="36">
                  <c:v>Gustavo Mendoza Martínez</c:v>
                </c:pt>
                <c:pt idx="37">
                  <c:v>Víctor Adán Martínez Martínez</c:v>
                </c:pt>
                <c:pt idx="38">
                  <c:v>Agustín Guerrero Castillo</c:v>
                </c:pt>
                <c:pt idx="39">
                  <c:v>Johan Castro</c:v>
                </c:pt>
                <c:pt idx="40">
                  <c:v>Martín García Berzunza</c:v>
                </c:pt>
                <c:pt idx="41">
                  <c:v>Cristhian Portillo  Reyes </c:v>
                </c:pt>
                <c:pt idx="42">
                  <c:v>Omar Mateos</c:v>
                </c:pt>
                <c:pt idx="43">
                  <c:v>Rey David Flores</c:v>
                </c:pt>
                <c:pt idx="44">
                  <c:v>Remedios Ávila López</c:v>
                </c:pt>
                <c:pt idx="45">
                  <c:v>Mao Rojas</c:v>
                </c:pt>
                <c:pt idx="46">
                  <c:v>José Dolores López</c:v>
                </c:pt>
                <c:pt idx="47">
                  <c:v>Elia Maria Florinda Couoh Tzun</c:v>
                </c:pt>
                <c:pt idx="48">
                  <c:v>Eleonaí Contreras</c:v>
                </c:pt>
                <c:pt idx="49">
                  <c:v>Carmela Santos Vicente</c:v>
                </c:pt>
                <c:pt idx="50">
                  <c:v>Esaú Alan Noguez</c:v>
                </c:pt>
                <c:pt idx="51">
                  <c:v>Norman Pearl</c:v>
                </c:pt>
                <c:pt idx="52">
                  <c:v>Viet Juan Félix</c:v>
                </c:pt>
              </c:strCache>
            </c:strRef>
          </c:cat>
          <c:val>
            <c:numRef>
              <c:f>Sheet1!$D$2:$D$54</c:f>
              <c:numCache>
                <c:formatCode>0.0%</c:formatCode>
                <c:ptCount val="53"/>
                <c:pt idx="0">
                  <c:v>0.16826763216179691</c:v>
                </c:pt>
                <c:pt idx="1">
                  <c:v>0.16395050256146559</c:v>
                </c:pt>
                <c:pt idx="2">
                  <c:v>0.15066726416685028</c:v>
                </c:pt>
                <c:pt idx="3">
                  <c:v>0.14262921837441334</c:v>
                </c:pt>
                <c:pt idx="4">
                  <c:v>0.12847556845397151</c:v>
                </c:pt>
                <c:pt idx="5">
                  <c:v>0.11617154230333451</c:v>
                </c:pt>
                <c:pt idx="6">
                  <c:v>0.11481269742161858</c:v>
                </c:pt>
                <c:pt idx="7">
                  <c:v>0.11330358190104783</c:v>
                </c:pt>
                <c:pt idx="8">
                  <c:v>0.11295184974328819</c:v>
                </c:pt>
                <c:pt idx="9">
                  <c:v>0.11256432094871958</c:v>
                </c:pt>
                <c:pt idx="10">
                  <c:v>0.11043380108216169</c:v>
                </c:pt>
                <c:pt idx="11">
                  <c:v>0.10886904284134538</c:v>
                </c:pt>
                <c:pt idx="12">
                  <c:v>0.10745060568472621</c:v>
                </c:pt>
                <c:pt idx="13">
                  <c:v>0.10555876417877805</c:v>
                </c:pt>
                <c:pt idx="14">
                  <c:v>0.10437684295475443</c:v>
                </c:pt>
                <c:pt idx="15">
                  <c:v>0.10376512599897914</c:v>
                </c:pt>
                <c:pt idx="16">
                  <c:v>0.101784152746646</c:v>
                </c:pt>
                <c:pt idx="17">
                  <c:v>0.10064653318659572</c:v>
                </c:pt>
                <c:pt idx="18">
                  <c:v>9.9785775521041509E-2</c:v>
                </c:pt>
                <c:pt idx="19">
                  <c:v>9.9521211453133779E-2</c:v>
                </c:pt>
                <c:pt idx="20">
                  <c:v>9.8397223689161858E-2</c:v>
                </c:pt>
                <c:pt idx="21">
                  <c:v>9.6343428887624413E-2</c:v>
                </c:pt>
                <c:pt idx="22">
                  <c:v>9.3029003707492453E-2</c:v>
                </c:pt>
                <c:pt idx="23">
                  <c:v>9.2545365208781483E-2</c:v>
                </c:pt>
                <c:pt idx="24">
                  <c:v>9.2229817965616925E-2</c:v>
                </c:pt>
                <c:pt idx="25">
                  <c:v>9.2089363243067046E-2</c:v>
                </c:pt>
                <c:pt idx="26">
                  <c:v>8.9629592475976544E-2</c:v>
                </c:pt>
                <c:pt idx="27">
                  <c:v>8.8809934811162478E-2</c:v>
                </c:pt>
                <c:pt idx="28">
                  <c:v>8.7222133511559691E-2</c:v>
                </c:pt>
                <c:pt idx="29">
                  <c:v>7.9988820517508052E-2</c:v>
                </c:pt>
                <c:pt idx="30">
                  <c:v>7.9035689225706807E-2</c:v>
                </c:pt>
                <c:pt idx="31">
                  <c:v>7.8471872578936008E-2</c:v>
                </c:pt>
                <c:pt idx="32">
                  <c:v>7.7387577014367451E-2</c:v>
                </c:pt>
                <c:pt idx="33">
                  <c:v>7.6680727045357111E-2</c:v>
                </c:pt>
                <c:pt idx="34">
                  <c:v>7.6608632159530593E-2</c:v>
                </c:pt>
                <c:pt idx="35">
                  <c:v>7.4834301637269257E-2</c:v>
                </c:pt>
                <c:pt idx="36">
                  <c:v>7.306975804607907E-2</c:v>
                </c:pt>
                <c:pt idx="37">
                  <c:v>7.2273249134214332E-2</c:v>
                </c:pt>
                <c:pt idx="38">
                  <c:v>7.1760469986140565E-2</c:v>
                </c:pt>
                <c:pt idx="39">
                  <c:v>7.1627370037847249E-2</c:v>
                </c:pt>
                <c:pt idx="40">
                  <c:v>7.0076930693017195E-2</c:v>
                </c:pt>
                <c:pt idx="41">
                  <c:v>6.9659921995933072E-2</c:v>
                </c:pt>
                <c:pt idx="42">
                  <c:v>6.8568567743206521E-2</c:v>
                </c:pt>
                <c:pt idx="43">
                  <c:v>6.7987510453167366E-2</c:v>
                </c:pt>
                <c:pt idx="44">
                  <c:v>6.2687353826096817E-2</c:v>
                </c:pt>
                <c:pt idx="45">
                  <c:v>6.1837797694270495E-2</c:v>
                </c:pt>
                <c:pt idx="46">
                  <c:v>6.1640544348813081E-2</c:v>
                </c:pt>
                <c:pt idx="47">
                  <c:v>6.1535216937839095E-2</c:v>
                </c:pt>
                <c:pt idx="48">
                  <c:v>5.9558118909004691E-2</c:v>
                </c:pt>
                <c:pt idx="49">
                  <c:v>5.9338291434563623E-2</c:v>
                </c:pt>
                <c:pt idx="50">
                  <c:v>5.2746977616572016E-2</c:v>
                </c:pt>
                <c:pt idx="51">
                  <c:v>5.2283095731082418E-2</c:v>
                </c:pt>
                <c:pt idx="52">
                  <c:v>4.6973495428735093E-2</c:v>
                </c:pt>
              </c:numCache>
            </c:numRef>
          </c:val>
          <c:smooth val="0"/>
          <c:extLst>
            <c:ext xmlns:c16="http://schemas.microsoft.com/office/drawing/2014/chart" uri="{C3380CC4-5D6E-409C-BE32-E72D297353CC}">
              <c16:uniqueId val="{0000000D-8428-4BFE-B380-5480EC713BD8}"/>
            </c:ext>
          </c:extLst>
        </c:ser>
        <c:dLbls>
          <c:showLegendKey val="0"/>
          <c:showVal val="0"/>
          <c:showCatName val="0"/>
          <c:showSerName val="0"/>
          <c:showPercent val="0"/>
          <c:showBubbleSize val="0"/>
        </c:dLbls>
        <c:marker val="1"/>
        <c:smooth val="0"/>
        <c:axId val="198418544"/>
        <c:axId val="7985776"/>
      </c:lineChart>
      <c:catAx>
        <c:axId val="19841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900000" spcFirstLastPara="1" vertOverflow="ellipsis" vert="horz" wrap="square" anchor="ctr" anchorCtr="1"/>
          <a:lstStyle/>
          <a:p>
            <a:pPr>
              <a:defRPr sz="2000" b="0" i="0" u="none" strike="noStrike" kern="1200" baseline="0">
                <a:solidFill>
                  <a:schemeClr val="tx1">
                    <a:lumMod val="65000"/>
                    <a:lumOff val="35000"/>
                  </a:schemeClr>
                </a:solidFill>
                <a:latin typeface="Lato Hairline" panose="020F0202020204030203"/>
                <a:ea typeface="+mn-ea"/>
                <a:cs typeface="+mn-cs"/>
              </a:defRPr>
            </a:pPr>
            <a:endParaRPr lang="es-MX"/>
          </a:p>
        </c:txPr>
        <c:crossAx val="7985776"/>
        <c:crosses val="autoZero"/>
        <c:auto val="1"/>
        <c:lblAlgn val="ctr"/>
        <c:lblOffset val="100"/>
        <c:noMultiLvlLbl val="0"/>
      </c:catAx>
      <c:valAx>
        <c:axId val="7985776"/>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Helvetica neue light"/>
                <a:ea typeface="+mn-ea"/>
                <a:cs typeface="+mn-cs"/>
              </a:defRPr>
            </a:pPr>
            <a:endParaRPr lang="es-MX"/>
          </a:p>
        </c:txPr>
        <c:crossAx val="198418544"/>
        <c:crosses val="autoZero"/>
        <c:crossBetween val="between"/>
        <c:majorUnit val="5.000000000000001E-2"/>
      </c:valAx>
      <c:spPr>
        <a:noFill/>
        <a:ln>
          <a:noFill/>
        </a:ln>
        <a:effectLst/>
      </c:spPr>
    </c:plotArea>
    <c:legend>
      <c:legendPos val="b"/>
      <c:legendEntry>
        <c:idx val="1"/>
        <c:delete val="1"/>
      </c:legendEntry>
      <c:legendEntry>
        <c:idx val="2"/>
        <c:delete val="1"/>
      </c:legendEntry>
      <c:layout>
        <c:manualLayout>
          <c:xMode val="edge"/>
          <c:yMode val="edge"/>
          <c:x val="0.43825338010549991"/>
          <c:y val="0.95180948174512192"/>
          <c:w val="0.15840609831176403"/>
          <c:h val="4.235845602515094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Helvetica neue ligh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Conocimiento</c:v>
                </c:pt>
              </c:strCache>
            </c:strRef>
          </c:tx>
          <c:spPr>
            <a:solidFill>
              <a:srgbClr val="B62118"/>
            </a:solidFill>
            <a:ln>
              <a:noFill/>
            </a:ln>
            <a:effectLst/>
          </c:spPr>
          <c:invertIfNegative val="0"/>
          <c:dLbls>
            <c:delete val="1"/>
          </c:dLbls>
          <c:errBars>
            <c:errBarType val="both"/>
            <c:errValType val="cust"/>
            <c:noEndCap val="0"/>
            <c:plus>
              <c:numRef>
                <c:f>Sheet1!$C$2:$C$46</c:f>
                <c:numCache>
                  <c:formatCode>General</c:formatCode>
                  <c:ptCount val="45"/>
                  <c:pt idx="0">
                    <c:v>1.8584792609298122E-2</c:v>
                  </c:pt>
                  <c:pt idx="1">
                    <c:v>1.5128610572650466E-2</c:v>
                  </c:pt>
                  <c:pt idx="2">
                    <c:v>1.5778448710010183E-2</c:v>
                  </c:pt>
                  <c:pt idx="3">
                    <c:v>1.6166168960531871E-2</c:v>
                  </c:pt>
                  <c:pt idx="4">
                    <c:v>1.649972913448796E-2</c:v>
                  </c:pt>
                  <c:pt idx="5">
                    <c:v>1.5368496724726547E-2</c:v>
                  </c:pt>
                  <c:pt idx="6">
                    <c:v>1.479926117063126E-2</c:v>
                  </c:pt>
                  <c:pt idx="7">
                    <c:v>1.3728294780123898E-2</c:v>
                  </c:pt>
                  <c:pt idx="8">
                    <c:v>1.3326652032402743E-2</c:v>
                  </c:pt>
                  <c:pt idx="9">
                    <c:v>1.3716938480688241E-2</c:v>
                  </c:pt>
                  <c:pt idx="10">
                    <c:v>1.3735025420524846E-2</c:v>
                  </c:pt>
                  <c:pt idx="11">
                    <c:v>1.6095219480338749E-2</c:v>
                  </c:pt>
                  <c:pt idx="12">
                    <c:v>1.2802945305310521E-2</c:v>
                  </c:pt>
                  <c:pt idx="13">
                    <c:v>1.0368721006888119E-2</c:v>
                  </c:pt>
                  <c:pt idx="14">
                    <c:v>1.3537846797126536E-2</c:v>
                  </c:pt>
                  <c:pt idx="15">
                    <c:v>1.1170919526960858E-2</c:v>
                  </c:pt>
                </c:numCache>
              </c:numRef>
            </c:plus>
            <c:minus>
              <c:numRef>
                <c:f>Sheet1!$C$2:$C$46</c:f>
                <c:numCache>
                  <c:formatCode>General</c:formatCode>
                  <c:ptCount val="45"/>
                  <c:pt idx="0">
                    <c:v>1.8584792609298122E-2</c:v>
                  </c:pt>
                  <c:pt idx="1">
                    <c:v>1.5128610572650466E-2</c:v>
                  </c:pt>
                  <c:pt idx="2">
                    <c:v>1.5778448710010183E-2</c:v>
                  </c:pt>
                  <c:pt idx="3">
                    <c:v>1.6166168960531871E-2</c:v>
                  </c:pt>
                  <c:pt idx="4">
                    <c:v>1.649972913448796E-2</c:v>
                  </c:pt>
                  <c:pt idx="5">
                    <c:v>1.5368496724726547E-2</c:v>
                  </c:pt>
                  <c:pt idx="6">
                    <c:v>1.479926117063126E-2</c:v>
                  </c:pt>
                  <c:pt idx="7">
                    <c:v>1.3728294780123898E-2</c:v>
                  </c:pt>
                  <c:pt idx="8">
                    <c:v>1.3326652032402743E-2</c:v>
                  </c:pt>
                  <c:pt idx="9">
                    <c:v>1.3716938480688241E-2</c:v>
                  </c:pt>
                  <c:pt idx="10">
                    <c:v>1.3735025420524846E-2</c:v>
                  </c:pt>
                  <c:pt idx="11">
                    <c:v>1.6095219480338749E-2</c:v>
                  </c:pt>
                  <c:pt idx="12">
                    <c:v>1.2802945305310521E-2</c:v>
                  </c:pt>
                  <c:pt idx="13">
                    <c:v>1.0368721006888119E-2</c:v>
                  </c:pt>
                  <c:pt idx="14">
                    <c:v>1.3537846797126536E-2</c:v>
                  </c:pt>
                  <c:pt idx="15">
                    <c:v>1.1170919526960858E-2</c:v>
                  </c:pt>
                </c:numCache>
              </c:numRef>
            </c:minus>
            <c:spPr>
              <a:noFill/>
              <a:ln w="44450" cap="sq" cmpd="sng" algn="ctr">
                <a:solidFill>
                  <a:schemeClr val="tx1">
                    <a:lumMod val="95000"/>
                    <a:lumOff val="5000"/>
                  </a:schemeClr>
                </a:solidFill>
                <a:miter lim="800000"/>
                <a:headEnd w="med" len="lg"/>
                <a:tailEnd type="none"/>
              </a:ln>
              <a:effectLst/>
            </c:spPr>
          </c:errBars>
          <c:cat>
            <c:strRef>
              <c:f>Sheet1!$A$2:$A$17</c:f>
              <c:strCache>
                <c:ptCount val="16"/>
                <c:pt idx="0">
                  <c:v>Citlalli Hernández</c:v>
                </c:pt>
                <c:pt idx="1">
                  <c:v>Claudia Macías Leal</c:v>
                </c:pt>
                <c:pt idx="2">
                  <c:v>Paola Gutiérrez</c:v>
                </c:pt>
                <c:pt idx="3">
                  <c:v>Carmen Valdés Salinas</c:v>
                </c:pt>
                <c:pt idx="4">
                  <c:v>Blanca Jiménez</c:v>
                </c:pt>
                <c:pt idx="5">
                  <c:v>Karla Díaz</c:v>
                </c:pt>
                <c:pt idx="6">
                  <c:v>Martha Hernández Hernández</c:v>
                </c:pt>
                <c:pt idx="7">
                  <c:v>Carmen Gómez Ortega</c:v>
                </c:pt>
                <c:pt idx="8">
                  <c:v>Silvia García Arceo</c:v>
                </c:pt>
                <c:pt idx="9">
                  <c:v>Carol Arriaga</c:v>
                </c:pt>
                <c:pt idx="10">
                  <c:v>Donají Alba</c:v>
                </c:pt>
                <c:pt idx="11">
                  <c:v>Anylú Hernández</c:v>
                </c:pt>
                <c:pt idx="12">
                  <c:v>Rosa María Balvanera</c:v>
                </c:pt>
                <c:pt idx="13">
                  <c:v>Mao Rojas</c:v>
                </c:pt>
                <c:pt idx="14">
                  <c:v>Elia Maria Florinda Couoh Tzun</c:v>
                </c:pt>
                <c:pt idx="15">
                  <c:v>Carmela Santos Vicente</c:v>
                </c:pt>
              </c:strCache>
            </c:strRef>
          </c:cat>
          <c:val>
            <c:numRef>
              <c:f>Sheet1!$B$2:$B$17</c:f>
              <c:numCache>
                <c:formatCode>0.0%</c:formatCode>
                <c:ptCount val="16"/>
                <c:pt idx="0">
                  <c:v>0.16826763216179691</c:v>
                </c:pt>
                <c:pt idx="1">
                  <c:v>0.11295184974328819</c:v>
                </c:pt>
                <c:pt idx="2">
                  <c:v>0.10555876417877805</c:v>
                </c:pt>
                <c:pt idx="3">
                  <c:v>0.10437684295475443</c:v>
                </c:pt>
                <c:pt idx="4">
                  <c:v>9.9785775521041509E-2</c:v>
                </c:pt>
                <c:pt idx="5">
                  <c:v>9.9521211453133779E-2</c:v>
                </c:pt>
                <c:pt idx="6">
                  <c:v>9.2545365208781483E-2</c:v>
                </c:pt>
                <c:pt idx="7">
                  <c:v>8.9629592475976544E-2</c:v>
                </c:pt>
                <c:pt idx="8">
                  <c:v>8.8809934811162478E-2</c:v>
                </c:pt>
                <c:pt idx="9">
                  <c:v>7.9988820517508052E-2</c:v>
                </c:pt>
                <c:pt idx="10">
                  <c:v>7.8471872578936008E-2</c:v>
                </c:pt>
                <c:pt idx="11">
                  <c:v>7.7387577014367451E-2</c:v>
                </c:pt>
                <c:pt idx="12">
                  <c:v>7.6608632159530593E-2</c:v>
                </c:pt>
                <c:pt idx="13">
                  <c:v>6.1837797694270495E-2</c:v>
                </c:pt>
                <c:pt idx="14">
                  <c:v>6.1535216937839095E-2</c:v>
                </c:pt>
                <c:pt idx="15">
                  <c:v>5.9338291434563623E-2</c:v>
                </c:pt>
              </c:numCache>
            </c:numRef>
          </c:val>
          <c:extLst>
            <c:ext xmlns:c16="http://schemas.microsoft.com/office/drawing/2014/chart" uri="{C3380CC4-5D6E-409C-BE32-E72D297353CC}">
              <c16:uniqueId val="{00000000-F027-4E13-A82E-23F88570DE15}"/>
            </c:ext>
          </c:extLst>
        </c:ser>
        <c:ser>
          <c:idx val="1"/>
          <c:order val="1"/>
          <c:tx>
            <c:strRef>
              <c:f>Sheet1!$C$1</c:f>
              <c:strCache>
                <c:ptCount val="1"/>
                <c:pt idx="0">
                  <c:v>Error</c:v>
                </c:pt>
              </c:strCache>
            </c:strRef>
          </c:tx>
          <c:spPr>
            <a:noFill/>
            <a:ln>
              <a:noFill/>
            </a:ln>
            <a:effectLst/>
          </c:spPr>
          <c:invertIfNegative val="0"/>
          <c:dLbls>
            <c:delete val="1"/>
          </c:dLbls>
          <c:cat>
            <c:strRef>
              <c:f>Sheet1!$A$2:$A$17</c:f>
              <c:strCache>
                <c:ptCount val="16"/>
                <c:pt idx="0">
                  <c:v>Citlalli Hernández</c:v>
                </c:pt>
                <c:pt idx="1">
                  <c:v>Claudia Macías Leal</c:v>
                </c:pt>
                <c:pt idx="2">
                  <c:v>Paola Gutiérrez</c:v>
                </c:pt>
                <c:pt idx="3">
                  <c:v>Carmen Valdés Salinas</c:v>
                </c:pt>
                <c:pt idx="4">
                  <c:v>Blanca Jiménez</c:v>
                </c:pt>
                <c:pt idx="5">
                  <c:v>Karla Díaz</c:v>
                </c:pt>
                <c:pt idx="6">
                  <c:v>Martha Hernández Hernández</c:v>
                </c:pt>
                <c:pt idx="7">
                  <c:v>Carmen Gómez Ortega</c:v>
                </c:pt>
                <c:pt idx="8">
                  <c:v>Silvia García Arceo</c:v>
                </c:pt>
                <c:pt idx="9">
                  <c:v>Carol Arriaga</c:v>
                </c:pt>
                <c:pt idx="10">
                  <c:v>Donají Alba</c:v>
                </c:pt>
                <c:pt idx="11">
                  <c:v>Anylú Hernández</c:v>
                </c:pt>
                <c:pt idx="12">
                  <c:v>Rosa María Balvanera</c:v>
                </c:pt>
                <c:pt idx="13">
                  <c:v>Mao Rojas</c:v>
                </c:pt>
                <c:pt idx="14">
                  <c:v>Elia Maria Florinda Couoh Tzun</c:v>
                </c:pt>
                <c:pt idx="15">
                  <c:v>Carmela Santos Vicente</c:v>
                </c:pt>
              </c:strCache>
            </c:strRef>
          </c:cat>
          <c:val>
            <c:numRef>
              <c:f>Sheet1!$C$2:$C$17</c:f>
              <c:numCache>
                <c:formatCode>0.0%</c:formatCode>
                <c:ptCount val="16"/>
                <c:pt idx="0">
                  <c:v>1.8584792609298122E-2</c:v>
                </c:pt>
                <c:pt idx="1">
                  <c:v>1.5128610572650466E-2</c:v>
                </c:pt>
                <c:pt idx="2">
                  <c:v>1.5778448710010183E-2</c:v>
                </c:pt>
                <c:pt idx="3">
                  <c:v>1.6166168960531871E-2</c:v>
                </c:pt>
                <c:pt idx="4">
                  <c:v>1.649972913448796E-2</c:v>
                </c:pt>
                <c:pt idx="5">
                  <c:v>1.5368496724726547E-2</c:v>
                </c:pt>
                <c:pt idx="6">
                  <c:v>1.479926117063126E-2</c:v>
                </c:pt>
                <c:pt idx="7">
                  <c:v>1.3728294780123898E-2</c:v>
                </c:pt>
                <c:pt idx="8">
                  <c:v>1.3326652032402743E-2</c:v>
                </c:pt>
                <c:pt idx="9">
                  <c:v>1.3716938480688241E-2</c:v>
                </c:pt>
                <c:pt idx="10">
                  <c:v>1.3735025420524846E-2</c:v>
                </c:pt>
                <c:pt idx="11">
                  <c:v>1.6095219480338749E-2</c:v>
                </c:pt>
                <c:pt idx="12">
                  <c:v>1.2802945305310521E-2</c:v>
                </c:pt>
                <c:pt idx="13">
                  <c:v>1.0368721006888119E-2</c:v>
                </c:pt>
                <c:pt idx="14">
                  <c:v>1.3537846797126536E-2</c:v>
                </c:pt>
                <c:pt idx="15">
                  <c:v>1.1170919526960858E-2</c:v>
                </c:pt>
              </c:numCache>
            </c:numRef>
          </c:val>
          <c:extLst>
            <c:ext xmlns:c16="http://schemas.microsoft.com/office/drawing/2014/chart" uri="{C3380CC4-5D6E-409C-BE32-E72D297353CC}">
              <c16:uniqueId val="{00000001-F027-4E13-A82E-23F88570DE15}"/>
            </c:ext>
          </c:extLst>
        </c:ser>
        <c:dLbls>
          <c:showLegendKey val="0"/>
          <c:showVal val="1"/>
          <c:showCatName val="0"/>
          <c:showSerName val="0"/>
          <c:showPercent val="0"/>
          <c:showBubbleSize val="0"/>
        </c:dLbls>
        <c:gapWidth val="20"/>
        <c:overlap val="100"/>
        <c:axId val="198418544"/>
        <c:axId val="7985776"/>
      </c:barChart>
      <c:lineChart>
        <c:grouping val="standard"/>
        <c:varyColors val="0"/>
        <c:ser>
          <c:idx val="2"/>
          <c:order val="2"/>
          <c:tx>
            <c:strRef>
              <c:f>Sheet1!$D$1</c:f>
              <c:strCache>
                <c:ptCount val="1"/>
                <c:pt idx="0">
                  <c:v>Column1</c:v>
                </c:pt>
              </c:strCache>
            </c:strRef>
          </c:tx>
          <c:spPr>
            <a:ln w="28575" cap="rnd">
              <a:noFill/>
              <a:round/>
            </a:ln>
            <a:effectLst/>
          </c:spPr>
          <c:marker>
            <c:symbol val="none"/>
          </c:marker>
          <c:dLbls>
            <c:dLbl>
              <c:idx val="0"/>
              <c:layout>
                <c:manualLayout>
                  <c:x val="-4.7819705498361877E-2"/>
                  <c:y val="-0.120109999417144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27-4E13-A82E-23F88570DE15}"/>
                </c:ext>
              </c:extLst>
            </c:dLbl>
            <c:dLbl>
              <c:idx val="1"/>
              <c:layout>
                <c:manualLayout>
                  <c:x val="-4.5135261924964171E-2"/>
                  <c:y val="-0.1237684527440656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27-4E13-A82E-23F88570DE15}"/>
                </c:ext>
              </c:extLst>
            </c:dLbl>
            <c:dLbl>
              <c:idx val="2"/>
              <c:layout>
                <c:manualLayout>
                  <c:x val="-4.6745928069002816E-2"/>
                  <c:y val="-0.122548968301758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27-4E13-A82E-23F88570DE15}"/>
                </c:ext>
              </c:extLst>
            </c:dLbl>
            <c:dLbl>
              <c:idx val="7"/>
              <c:layout>
                <c:manualLayout>
                  <c:x val="-3.6830565827016402E-2"/>
                  <c:y val="-0.12134787214848289"/>
                </c:manualLayout>
              </c:layout>
              <c:numFmt formatCode="0.0%" sourceLinked="0"/>
              <c:spPr>
                <a:noFill/>
                <a:ln>
                  <a:noFill/>
                </a:ln>
                <a:effectLst/>
              </c:spPr>
              <c:txPr>
                <a:bodyPr rot="-2760000" spcFirstLastPara="1" vertOverflow="ellipsis" wrap="square" lIns="468000" tIns="756000" rIns="72000" bIns="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7.0976645805933158E-2"/>
                      <c:h val="0.15123460316871987"/>
                    </c:manualLayout>
                  </c15:layout>
                </c:ext>
                <c:ext xmlns:c16="http://schemas.microsoft.com/office/drawing/2014/chart" uri="{C3380CC4-5D6E-409C-BE32-E72D297353CC}">
                  <c16:uniqueId val="{00000005-F027-4E13-A82E-23F88570DE15}"/>
                </c:ext>
              </c:extLst>
            </c:dLbl>
            <c:dLbl>
              <c:idx val="12"/>
              <c:layout>
                <c:manualLayout>
                  <c:x val="-4.6706020750368504E-2"/>
                  <c:y val="-0.1003898797386693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27-4E13-A82E-23F88570DE15}"/>
                </c:ext>
              </c:extLst>
            </c:dLbl>
            <c:dLbl>
              <c:idx val="15"/>
              <c:layout>
                <c:manualLayout>
                  <c:x val="-1.1274663008270326E-2"/>
                  <c:y val="-9.1286860477632681E-2"/>
                </c:manualLayout>
              </c:layout>
              <c:numFmt formatCode="0.0%" sourceLinked="0"/>
              <c:spPr>
                <a:noFill/>
                <a:ln>
                  <a:noFill/>
                </a:ln>
                <a:effectLst/>
              </c:spPr>
              <c:txPr>
                <a:bodyPr rot="-2760000" spcFirstLastPara="1" vertOverflow="ellipsis" wrap="square" lIns="468000" tIns="756000" rIns="72000" bIns="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4.9455440540652852E-2"/>
                      <c:h val="0.11794114153538085"/>
                    </c:manualLayout>
                  </c15:layout>
                </c:ext>
                <c:ext xmlns:c16="http://schemas.microsoft.com/office/drawing/2014/chart" uri="{C3380CC4-5D6E-409C-BE32-E72D297353CC}">
                  <c16:uniqueId val="{00000007-F027-4E13-A82E-23F88570DE15}"/>
                </c:ext>
              </c:extLst>
            </c:dLbl>
            <c:numFmt formatCode="0.0%" sourceLinked="0"/>
            <c:spPr>
              <a:noFill/>
              <a:ln>
                <a:noFill/>
              </a:ln>
              <a:effectLst/>
            </c:spPr>
            <c:txPr>
              <a:bodyPr rot="-2760000" spcFirstLastPara="1" vertOverflow="ellipsis" wrap="square" lIns="468000" tIns="756000" rIns="72000" bIns="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Sheet1!$A$2:$A$17</c:f>
              <c:strCache>
                <c:ptCount val="16"/>
                <c:pt idx="0">
                  <c:v>Citlalli Hernández</c:v>
                </c:pt>
                <c:pt idx="1">
                  <c:v>Claudia Macías Leal</c:v>
                </c:pt>
                <c:pt idx="2">
                  <c:v>Paola Gutiérrez</c:v>
                </c:pt>
                <c:pt idx="3">
                  <c:v>Carmen Valdés Salinas</c:v>
                </c:pt>
                <c:pt idx="4">
                  <c:v>Blanca Jiménez</c:v>
                </c:pt>
                <c:pt idx="5">
                  <c:v>Karla Díaz</c:v>
                </c:pt>
                <c:pt idx="6">
                  <c:v>Martha Hernández Hernández</c:v>
                </c:pt>
                <c:pt idx="7">
                  <c:v>Carmen Gómez Ortega</c:v>
                </c:pt>
                <c:pt idx="8">
                  <c:v>Silvia García Arceo</c:v>
                </c:pt>
                <c:pt idx="9">
                  <c:v>Carol Arriaga</c:v>
                </c:pt>
                <c:pt idx="10">
                  <c:v>Donají Alba</c:v>
                </c:pt>
                <c:pt idx="11">
                  <c:v>Anylú Hernández</c:v>
                </c:pt>
                <c:pt idx="12">
                  <c:v>Rosa María Balvanera</c:v>
                </c:pt>
                <c:pt idx="13">
                  <c:v>Mao Rojas</c:v>
                </c:pt>
                <c:pt idx="14">
                  <c:v>Elia Maria Florinda Couoh Tzun</c:v>
                </c:pt>
                <c:pt idx="15">
                  <c:v>Carmela Santos Vicente</c:v>
                </c:pt>
              </c:strCache>
            </c:strRef>
          </c:cat>
          <c:val>
            <c:numRef>
              <c:f>Sheet1!$D$2:$D$17</c:f>
              <c:numCache>
                <c:formatCode>0.0%</c:formatCode>
                <c:ptCount val="16"/>
                <c:pt idx="0">
                  <c:v>0.16826763216179691</c:v>
                </c:pt>
                <c:pt idx="1">
                  <c:v>0.11295184974328819</c:v>
                </c:pt>
                <c:pt idx="2">
                  <c:v>0.10555876417877805</c:v>
                </c:pt>
                <c:pt idx="3">
                  <c:v>0.10437684295475443</c:v>
                </c:pt>
                <c:pt idx="4">
                  <c:v>9.9785775521041509E-2</c:v>
                </c:pt>
                <c:pt idx="5">
                  <c:v>9.9521211453133779E-2</c:v>
                </c:pt>
                <c:pt idx="6">
                  <c:v>9.2545365208781483E-2</c:v>
                </c:pt>
                <c:pt idx="7">
                  <c:v>8.9629592475976544E-2</c:v>
                </c:pt>
                <c:pt idx="8">
                  <c:v>8.8809934811162478E-2</c:v>
                </c:pt>
                <c:pt idx="9">
                  <c:v>7.9988820517508052E-2</c:v>
                </c:pt>
                <c:pt idx="10">
                  <c:v>7.8471872578936008E-2</c:v>
                </c:pt>
                <c:pt idx="11">
                  <c:v>7.7387577014367451E-2</c:v>
                </c:pt>
                <c:pt idx="12">
                  <c:v>7.6608632159530593E-2</c:v>
                </c:pt>
                <c:pt idx="13">
                  <c:v>6.1837797694270495E-2</c:v>
                </c:pt>
                <c:pt idx="14">
                  <c:v>6.1535216937839095E-2</c:v>
                </c:pt>
                <c:pt idx="15">
                  <c:v>5.9338291434563623E-2</c:v>
                </c:pt>
              </c:numCache>
            </c:numRef>
          </c:val>
          <c:smooth val="0"/>
          <c:extLst>
            <c:ext xmlns:c16="http://schemas.microsoft.com/office/drawing/2014/chart" uri="{C3380CC4-5D6E-409C-BE32-E72D297353CC}">
              <c16:uniqueId val="{00000008-F027-4E13-A82E-23F88570DE15}"/>
            </c:ext>
          </c:extLst>
        </c:ser>
        <c:dLbls>
          <c:showLegendKey val="0"/>
          <c:showVal val="0"/>
          <c:showCatName val="0"/>
          <c:showSerName val="0"/>
          <c:showPercent val="0"/>
          <c:showBubbleSize val="0"/>
        </c:dLbls>
        <c:marker val="1"/>
        <c:smooth val="0"/>
        <c:axId val="198418544"/>
        <c:axId val="7985776"/>
      </c:lineChart>
      <c:catAx>
        <c:axId val="19841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600000" spcFirstLastPara="1" vertOverflow="ellipsis" vert="horz" wrap="square" anchor="ctr" anchorCtr="1"/>
          <a:lstStyle/>
          <a:p>
            <a:pPr>
              <a:defRPr sz="2000" b="0" i="0" u="none" strike="noStrike" kern="1200" baseline="0">
                <a:solidFill>
                  <a:schemeClr val="tx1">
                    <a:lumMod val="65000"/>
                    <a:lumOff val="35000"/>
                  </a:schemeClr>
                </a:solidFill>
                <a:latin typeface="Lato Hairline" panose="020F0202020204030203"/>
                <a:ea typeface="+mn-ea"/>
                <a:cs typeface="+mn-cs"/>
              </a:defRPr>
            </a:pPr>
            <a:endParaRPr lang="es-MX"/>
          </a:p>
        </c:txPr>
        <c:crossAx val="7985776"/>
        <c:crosses val="autoZero"/>
        <c:auto val="1"/>
        <c:lblAlgn val="ctr"/>
        <c:lblOffset val="100"/>
        <c:noMultiLvlLbl val="0"/>
      </c:catAx>
      <c:valAx>
        <c:axId val="7985776"/>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Helvetica neue light"/>
                <a:ea typeface="+mn-ea"/>
                <a:cs typeface="+mn-cs"/>
              </a:defRPr>
            </a:pPr>
            <a:endParaRPr lang="es-MX"/>
          </a:p>
        </c:txPr>
        <c:crossAx val="198418544"/>
        <c:crosses val="autoZero"/>
        <c:crossBetween val="between"/>
        <c:majorUnit val="5.000000000000001E-2"/>
      </c:valAx>
      <c:spPr>
        <a:noFill/>
        <a:ln>
          <a:noFill/>
        </a:ln>
        <a:effectLst/>
      </c:spPr>
    </c:plotArea>
    <c:legend>
      <c:legendPos val="b"/>
      <c:legendEntry>
        <c:idx val="1"/>
        <c:delete val="1"/>
      </c:legendEntry>
      <c:legendEntry>
        <c:idx val="2"/>
        <c:delete val="1"/>
      </c:legendEntry>
      <c:layout>
        <c:manualLayout>
          <c:xMode val="edge"/>
          <c:yMode val="edge"/>
          <c:x val="0.43825338010549991"/>
          <c:y val="0.95180948174512192"/>
          <c:w val="0.15840609831176403"/>
          <c:h val="4.235845602515094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Helvetica neue ligh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Conocimiento</c:v>
                </c:pt>
              </c:strCache>
            </c:strRef>
          </c:tx>
          <c:spPr>
            <a:solidFill>
              <a:srgbClr val="B62118"/>
            </a:solidFill>
            <a:ln>
              <a:noFill/>
            </a:ln>
            <a:effectLst/>
          </c:spPr>
          <c:invertIfNegative val="0"/>
          <c:dLbls>
            <c:delete val="1"/>
          </c:dLbls>
          <c:errBars>
            <c:errBarType val="both"/>
            <c:errValType val="cust"/>
            <c:noEndCap val="0"/>
            <c:plus>
              <c:numRef>
                <c:f>Sheet1!$C$2:$C$46</c:f>
                <c:numCache>
                  <c:formatCode>General</c:formatCode>
                  <c:ptCount val="45"/>
                  <c:pt idx="0">
                    <c:v>1.8486759607307071E-2</c:v>
                  </c:pt>
                  <c:pt idx="1">
                    <c:v>1.7514083184447454E-2</c:v>
                  </c:pt>
                  <c:pt idx="2">
                    <c:v>1.7227153746247153E-2</c:v>
                  </c:pt>
                  <c:pt idx="3">
                    <c:v>1.7072141475637424E-2</c:v>
                  </c:pt>
                  <c:pt idx="4">
                    <c:v>1.6706357239833092E-2</c:v>
                  </c:pt>
                  <c:pt idx="5">
                    <c:v>1.5118928512405842E-2</c:v>
                  </c:pt>
                  <c:pt idx="6">
                    <c:v>1.5583715091304056E-2</c:v>
                  </c:pt>
                  <c:pt idx="7">
                    <c:v>1.6973224863020643E-2</c:v>
                  </c:pt>
                  <c:pt idx="8">
                    <c:v>1.530284638806784E-2</c:v>
                  </c:pt>
                  <c:pt idx="9">
                    <c:v>1.7428826745130056E-2</c:v>
                  </c:pt>
                  <c:pt idx="10">
                    <c:v>1.5572859619716238E-2</c:v>
                  </c:pt>
                  <c:pt idx="11">
                    <c:v>1.4624727530667004E-2</c:v>
                  </c:pt>
                  <c:pt idx="12">
                    <c:v>1.5865703355491902E-2</c:v>
                  </c:pt>
                  <c:pt idx="13">
                    <c:v>1.5066386623704528E-2</c:v>
                  </c:pt>
                  <c:pt idx="14">
                    <c:v>1.4281516220748521E-2</c:v>
                  </c:pt>
                  <c:pt idx="15">
                    <c:v>1.4951128968861761E-2</c:v>
                  </c:pt>
                  <c:pt idx="16">
                    <c:v>1.3732232455750459E-2</c:v>
                  </c:pt>
                  <c:pt idx="17">
                    <c:v>1.4966322363287475E-2</c:v>
                  </c:pt>
                  <c:pt idx="18">
                    <c:v>1.5087262683304863E-2</c:v>
                  </c:pt>
                  <c:pt idx="19">
                    <c:v>1.3658709246345366E-2</c:v>
                  </c:pt>
                  <c:pt idx="20">
                    <c:v>1.5212334663678237E-2</c:v>
                  </c:pt>
                  <c:pt idx="21">
                    <c:v>1.2377919857517395E-2</c:v>
                  </c:pt>
                  <c:pt idx="22">
                    <c:v>1.3026729291821831E-2</c:v>
                  </c:pt>
                  <c:pt idx="23">
                    <c:v>1.288388243484381E-2</c:v>
                  </c:pt>
                  <c:pt idx="24">
                    <c:v>1.3443227535177075E-2</c:v>
                  </c:pt>
                  <c:pt idx="25">
                    <c:v>1.3227614080956475E-2</c:v>
                  </c:pt>
                  <c:pt idx="26">
                    <c:v>1.3460399312621782E-2</c:v>
                  </c:pt>
                  <c:pt idx="27">
                    <c:v>1.2774476256855405E-2</c:v>
                  </c:pt>
                  <c:pt idx="28">
                    <c:v>1.4033428398242068E-2</c:v>
                  </c:pt>
                  <c:pt idx="29">
                    <c:v>1.364071448017551E-2</c:v>
                  </c:pt>
                  <c:pt idx="30">
                    <c:v>1.372558497112948E-2</c:v>
                  </c:pt>
                  <c:pt idx="31">
                    <c:v>1.2882489886359002E-2</c:v>
                  </c:pt>
                  <c:pt idx="32">
                    <c:v>1.2532543152643972E-2</c:v>
                  </c:pt>
                  <c:pt idx="33">
                    <c:v>1.2579127012013488E-2</c:v>
                  </c:pt>
                  <c:pt idx="34">
                    <c:v>1.1226600517883226E-2</c:v>
                  </c:pt>
                  <c:pt idx="35">
                    <c:v>1.080862976438684E-2</c:v>
                  </c:pt>
                  <c:pt idx="36">
                    <c:v>1.1931968144511562E-2</c:v>
                  </c:pt>
                </c:numCache>
              </c:numRef>
            </c:plus>
            <c:minus>
              <c:numRef>
                <c:f>Sheet1!$C$2:$C$46</c:f>
                <c:numCache>
                  <c:formatCode>General</c:formatCode>
                  <c:ptCount val="45"/>
                  <c:pt idx="0">
                    <c:v>1.8486759607307071E-2</c:v>
                  </c:pt>
                  <c:pt idx="1">
                    <c:v>1.7514083184447454E-2</c:v>
                  </c:pt>
                  <c:pt idx="2">
                    <c:v>1.7227153746247153E-2</c:v>
                  </c:pt>
                  <c:pt idx="3">
                    <c:v>1.7072141475637424E-2</c:v>
                  </c:pt>
                  <c:pt idx="4">
                    <c:v>1.6706357239833092E-2</c:v>
                  </c:pt>
                  <c:pt idx="5">
                    <c:v>1.5118928512405842E-2</c:v>
                  </c:pt>
                  <c:pt idx="6">
                    <c:v>1.5583715091304056E-2</c:v>
                  </c:pt>
                  <c:pt idx="7">
                    <c:v>1.6973224863020643E-2</c:v>
                  </c:pt>
                  <c:pt idx="8">
                    <c:v>1.530284638806784E-2</c:v>
                  </c:pt>
                  <c:pt idx="9">
                    <c:v>1.7428826745130056E-2</c:v>
                  </c:pt>
                  <c:pt idx="10">
                    <c:v>1.5572859619716238E-2</c:v>
                  </c:pt>
                  <c:pt idx="11">
                    <c:v>1.4624727530667004E-2</c:v>
                  </c:pt>
                  <c:pt idx="12">
                    <c:v>1.5865703355491902E-2</c:v>
                  </c:pt>
                  <c:pt idx="13">
                    <c:v>1.5066386623704528E-2</c:v>
                  </c:pt>
                  <c:pt idx="14">
                    <c:v>1.4281516220748521E-2</c:v>
                  </c:pt>
                  <c:pt idx="15">
                    <c:v>1.4951128968861761E-2</c:v>
                  </c:pt>
                  <c:pt idx="16">
                    <c:v>1.3732232455750459E-2</c:v>
                  </c:pt>
                  <c:pt idx="17">
                    <c:v>1.4966322363287475E-2</c:v>
                  </c:pt>
                  <c:pt idx="18">
                    <c:v>1.5087262683304863E-2</c:v>
                  </c:pt>
                  <c:pt idx="19">
                    <c:v>1.3658709246345366E-2</c:v>
                  </c:pt>
                  <c:pt idx="20">
                    <c:v>1.5212334663678237E-2</c:v>
                  </c:pt>
                  <c:pt idx="21">
                    <c:v>1.2377919857517395E-2</c:v>
                  </c:pt>
                  <c:pt idx="22">
                    <c:v>1.3026729291821831E-2</c:v>
                  </c:pt>
                  <c:pt idx="23">
                    <c:v>1.288388243484381E-2</c:v>
                  </c:pt>
                  <c:pt idx="24">
                    <c:v>1.3443227535177075E-2</c:v>
                  </c:pt>
                  <c:pt idx="25">
                    <c:v>1.3227614080956475E-2</c:v>
                  </c:pt>
                  <c:pt idx="26">
                    <c:v>1.3460399312621782E-2</c:v>
                  </c:pt>
                  <c:pt idx="27">
                    <c:v>1.2774476256855405E-2</c:v>
                  </c:pt>
                  <c:pt idx="28">
                    <c:v>1.4033428398242068E-2</c:v>
                  </c:pt>
                  <c:pt idx="29">
                    <c:v>1.364071448017551E-2</c:v>
                  </c:pt>
                  <c:pt idx="30">
                    <c:v>1.372558497112948E-2</c:v>
                  </c:pt>
                  <c:pt idx="31">
                    <c:v>1.2882489886359002E-2</c:v>
                  </c:pt>
                  <c:pt idx="32">
                    <c:v>1.2532543152643972E-2</c:v>
                  </c:pt>
                  <c:pt idx="33">
                    <c:v>1.2579127012013488E-2</c:v>
                  </c:pt>
                  <c:pt idx="34">
                    <c:v>1.1226600517883226E-2</c:v>
                  </c:pt>
                  <c:pt idx="35">
                    <c:v>1.080862976438684E-2</c:v>
                  </c:pt>
                  <c:pt idx="36">
                    <c:v>1.1931968144511562E-2</c:v>
                  </c:pt>
                </c:numCache>
              </c:numRef>
            </c:minus>
            <c:spPr>
              <a:noFill/>
              <a:ln w="44450" cap="sq" cmpd="sng" algn="ctr">
                <a:solidFill>
                  <a:schemeClr val="tx1">
                    <a:lumMod val="95000"/>
                    <a:lumOff val="5000"/>
                  </a:schemeClr>
                </a:solidFill>
                <a:miter lim="800000"/>
                <a:headEnd w="med" len="lg"/>
                <a:tailEnd type="none"/>
              </a:ln>
              <a:effectLst/>
            </c:spPr>
          </c:errBars>
          <c:cat>
            <c:strRef>
              <c:f>Sheet1!$A$2:$A$38</c:f>
              <c:strCache>
                <c:ptCount val="37"/>
                <c:pt idx="0">
                  <c:v>Carlos Montes de Oca</c:v>
                </c:pt>
                <c:pt idx="1">
                  <c:v>Emilio Ulloa</c:v>
                </c:pt>
                <c:pt idx="2">
                  <c:v>Francisco Aurioles</c:v>
                </c:pt>
                <c:pt idx="3">
                  <c:v>Oscar Manuel Montes de Oca  Rodríguez</c:v>
                </c:pt>
                <c:pt idx="4">
                  <c:v>Héctor Hugo Rodríguez Chaires</c:v>
                </c:pt>
                <c:pt idx="5">
                  <c:v>Víctor Manuel García Ruiz</c:v>
                </c:pt>
                <c:pt idx="6">
                  <c:v>Rodolfo Bonilla</c:v>
                </c:pt>
                <c:pt idx="7">
                  <c:v>Uriel Gonzalo Miranda Zavala</c:v>
                </c:pt>
                <c:pt idx="8">
                  <c:v>Mario Romo</c:v>
                </c:pt>
                <c:pt idx="9">
                  <c:v>Enrique De la Rosa Luna Parra</c:v>
                </c:pt>
                <c:pt idx="10">
                  <c:v>Oswaldo Alfaro</c:v>
                </c:pt>
                <c:pt idx="11">
                  <c:v>Antonio Attolini</c:v>
                </c:pt>
                <c:pt idx="12">
                  <c:v>Alejandro González Peralta</c:v>
                </c:pt>
                <c:pt idx="13">
                  <c:v>Alejandro Morales</c:v>
                </c:pt>
                <c:pt idx="14">
                  <c:v>Flavio Sosa</c:v>
                </c:pt>
                <c:pt idx="15">
                  <c:v>Alejandro Álvarez</c:v>
                </c:pt>
                <c:pt idx="16">
                  <c:v>Carlos Oropeza Bailey</c:v>
                </c:pt>
                <c:pt idx="17">
                  <c:v>René Ortiz</c:v>
                </c:pt>
                <c:pt idx="18">
                  <c:v>Rafael Armando Figueroa Sánchez</c:v>
                </c:pt>
                <c:pt idx="19">
                  <c:v>Geovanni Barrios Moreno</c:v>
                </c:pt>
                <c:pt idx="20">
                  <c:v>Jorge Prisciliano Rentería Campos</c:v>
                </c:pt>
                <c:pt idx="21">
                  <c:v>Alfredo Sánchez Rodarte</c:v>
                </c:pt>
                <c:pt idx="22">
                  <c:v>Misaj Becerra</c:v>
                </c:pt>
                <c:pt idx="23">
                  <c:v>Gustavo Mendoza Martínez</c:v>
                </c:pt>
                <c:pt idx="24">
                  <c:v>Víctor Adán Martínez Martínez</c:v>
                </c:pt>
                <c:pt idx="25">
                  <c:v>Agustín Guerrero Castillo</c:v>
                </c:pt>
                <c:pt idx="26">
                  <c:v>Johan Castro</c:v>
                </c:pt>
                <c:pt idx="27">
                  <c:v>Martín García Berzunza</c:v>
                </c:pt>
                <c:pt idx="28">
                  <c:v>Cristhian Portillo  Reyes </c:v>
                </c:pt>
                <c:pt idx="29">
                  <c:v>Omar Mateos</c:v>
                </c:pt>
                <c:pt idx="30">
                  <c:v>Rey David Flores</c:v>
                </c:pt>
                <c:pt idx="31">
                  <c:v>Remedios Ávila López</c:v>
                </c:pt>
                <c:pt idx="32">
                  <c:v>José Dolores López</c:v>
                </c:pt>
                <c:pt idx="33">
                  <c:v>Eleonaí Contreras</c:v>
                </c:pt>
                <c:pt idx="34">
                  <c:v>Esaú Alan Noguez</c:v>
                </c:pt>
                <c:pt idx="35">
                  <c:v>Norman Pearl</c:v>
                </c:pt>
                <c:pt idx="36">
                  <c:v>Viet Juan Félix</c:v>
                </c:pt>
              </c:strCache>
            </c:strRef>
          </c:cat>
          <c:val>
            <c:numRef>
              <c:f>Sheet1!$B$2:$B$38</c:f>
              <c:numCache>
                <c:formatCode>0.0%</c:formatCode>
                <c:ptCount val="37"/>
                <c:pt idx="0">
                  <c:v>0.16395050256146559</c:v>
                </c:pt>
                <c:pt idx="1">
                  <c:v>0.15066726416685028</c:v>
                </c:pt>
                <c:pt idx="2">
                  <c:v>0.14262921837441334</c:v>
                </c:pt>
                <c:pt idx="3">
                  <c:v>0.12847556845397151</c:v>
                </c:pt>
                <c:pt idx="4">
                  <c:v>0.11617154230333451</c:v>
                </c:pt>
                <c:pt idx="5">
                  <c:v>0.11481269742161858</c:v>
                </c:pt>
                <c:pt idx="6">
                  <c:v>0.11330358190104783</c:v>
                </c:pt>
                <c:pt idx="7">
                  <c:v>0.11256432094871958</c:v>
                </c:pt>
                <c:pt idx="8">
                  <c:v>0.11043380108216169</c:v>
                </c:pt>
                <c:pt idx="9">
                  <c:v>0.10886904284134538</c:v>
                </c:pt>
                <c:pt idx="10">
                  <c:v>0.10745060568472621</c:v>
                </c:pt>
                <c:pt idx="11">
                  <c:v>0.10376512599897914</c:v>
                </c:pt>
                <c:pt idx="12">
                  <c:v>0.101784152746646</c:v>
                </c:pt>
                <c:pt idx="13">
                  <c:v>0.10064653318659572</c:v>
                </c:pt>
                <c:pt idx="14">
                  <c:v>9.8397223689161858E-2</c:v>
                </c:pt>
                <c:pt idx="15">
                  <c:v>9.6343428887624413E-2</c:v>
                </c:pt>
                <c:pt idx="16">
                  <c:v>9.3029003707492453E-2</c:v>
                </c:pt>
                <c:pt idx="17">
                  <c:v>9.2229817965616925E-2</c:v>
                </c:pt>
                <c:pt idx="18">
                  <c:v>9.2089363243067046E-2</c:v>
                </c:pt>
                <c:pt idx="19">
                  <c:v>8.7222133511559691E-2</c:v>
                </c:pt>
                <c:pt idx="20">
                  <c:v>7.9035689225706807E-2</c:v>
                </c:pt>
                <c:pt idx="21">
                  <c:v>7.6680727045357111E-2</c:v>
                </c:pt>
                <c:pt idx="22">
                  <c:v>7.4834301637269257E-2</c:v>
                </c:pt>
                <c:pt idx="23">
                  <c:v>7.306975804607907E-2</c:v>
                </c:pt>
                <c:pt idx="24">
                  <c:v>7.2273249134214332E-2</c:v>
                </c:pt>
                <c:pt idx="25">
                  <c:v>7.1760469986140565E-2</c:v>
                </c:pt>
                <c:pt idx="26">
                  <c:v>7.1627370037847249E-2</c:v>
                </c:pt>
                <c:pt idx="27">
                  <c:v>7.0076930693017195E-2</c:v>
                </c:pt>
                <c:pt idx="28">
                  <c:v>6.9659921995933072E-2</c:v>
                </c:pt>
                <c:pt idx="29">
                  <c:v>6.8568567743206521E-2</c:v>
                </c:pt>
                <c:pt idx="30">
                  <c:v>6.7987510453167366E-2</c:v>
                </c:pt>
                <c:pt idx="31">
                  <c:v>6.2687353826096817E-2</c:v>
                </c:pt>
                <c:pt idx="32">
                  <c:v>6.1640544348813081E-2</c:v>
                </c:pt>
                <c:pt idx="33">
                  <c:v>5.9558118909004691E-2</c:v>
                </c:pt>
                <c:pt idx="34">
                  <c:v>5.2746977616572016E-2</c:v>
                </c:pt>
                <c:pt idx="35">
                  <c:v>5.2283095731082418E-2</c:v>
                </c:pt>
                <c:pt idx="36">
                  <c:v>4.6973495428735093E-2</c:v>
                </c:pt>
              </c:numCache>
            </c:numRef>
          </c:val>
          <c:extLst>
            <c:ext xmlns:c16="http://schemas.microsoft.com/office/drawing/2014/chart" uri="{C3380CC4-5D6E-409C-BE32-E72D297353CC}">
              <c16:uniqueId val="{00000000-5DB0-4B37-A273-A08FA91E03AA}"/>
            </c:ext>
          </c:extLst>
        </c:ser>
        <c:ser>
          <c:idx val="1"/>
          <c:order val="1"/>
          <c:tx>
            <c:strRef>
              <c:f>Sheet1!$C$1</c:f>
              <c:strCache>
                <c:ptCount val="1"/>
                <c:pt idx="0">
                  <c:v>Error</c:v>
                </c:pt>
              </c:strCache>
            </c:strRef>
          </c:tx>
          <c:spPr>
            <a:noFill/>
            <a:ln>
              <a:noFill/>
            </a:ln>
            <a:effectLst/>
          </c:spPr>
          <c:invertIfNegative val="0"/>
          <c:dLbls>
            <c:delete val="1"/>
          </c:dLbls>
          <c:cat>
            <c:strRef>
              <c:f>Sheet1!$A$2:$A$38</c:f>
              <c:strCache>
                <c:ptCount val="37"/>
                <c:pt idx="0">
                  <c:v>Carlos Montes de Oca</c:v>
                </c:pt>
                <c:pt idx="1">
                  <c:v>Emilio Ulloa</c:v>
                </c:pt>
                <c:pt idx="2">
                  <c:v>Francisco Aurioles</c:v>
                </c:pt>
                <c:pt idx="3">
                  <c:v>Oscar Manuel Montes de Oca  Rodríguez</c:v>
                </c:pt>
                <c:pt idx="4">
                  <c:v>Héctor Hugo Rodríguez Chaires</c:v>
                </c:pt>
                <c:pt idx="5">
                  <c:v>Víctor Manuel García Ruiz</c:v>
                </c:pt>
                <c:pt idx="6">
                  <c:v>Rodolfo Bonilla</c:v>
                </c:pt>
                <c:pt idx="7">
                  <c:v>Uriel Gonzalo Miranda Zavala</c:v>
                </c:pt>
                <c:pt idx="8">
                  <c:v>Mario Romo</c:v>
                </c:pt>
                <c:pt idx="9">
                  <c:v>Enrique De la Rosa Luna Parra</c:v>
                </c:pt>
                <c:pt idx="10">
                  <c:v>Oswaldo Alfaro</c:v>
                </c:pt>
                <c:pt idx="11">
                  <c:v>Antonio Attolini</c:v>
                </c:pt>
                <c:pt idx="12">
                  <c:v>Alejandro González Peralta</c:v>
                </c:pt>
                <c:pt idx="13">
                  <c:v>Alejandro Morales</c:v>
                </c:pt>
                <c:pt idx="14">
                  <c:v>Flavio Sosa</c:v>
                </c:pt>
                <c:pt idx="15">
                  <c:v>Alejandro Álvarez</c:v>
                </c:pt>
                <c:pt idx="16">
                  <c:v>Carlos Oropeza Bailey</c:v>
                </c:pt>
                <c:pt idx="17">
                  <c:v>René Ortiz</c:v>
                </c:pt>
                <c:pt idx="18">
                  <c:v>Rafael Armando Figueroa Sánchez</c:v>
                </c:pt>
                <c:pt idx="19">
                  <c:v>Geovanni Barrios Moreno</c:v>
                </c:pt>
                <c:pt idx="20">
                  <c:v>Jorge Prisciliano Rentería Campos</c:v>
                </c:pt>
                <c:pt idx="21">
                  <c:v>Alfredo Sánchez Rodarte</c:v>
                </c:pt>
                <c:pt idx="22">
                  <c:v>Misaj Becerra</c:v>
                </c:pt>
                <c:pt idx="23">
                  <c:v>Gustavo Mendoza Martínez</c:v>
                </c:pt>
                <c:pt idx="24">
                  <c:v>Víctor Adán Martínez Martínez</c:v>
                </c:pt>
                <c:pt idx="25">
                  <c:v>Agustín Guerrero Castillo</c:v>
                </c:pt>
                <c:pt idx="26">
                  <c:v>Johan Castro</c:v>
                </c:pt>
                <c:pt idx="27">
                  <c:v>Martín García Berzunza</c:v>
                </c:pt>
                <c:pt idx="28">
                  <c:v>Cristhian Portillo  Reyes </c:v>
                </c:pt>
                <c:pt idx="29">
                  <c:v>Omar Mateos</c:v>
                </c:pt>
                <c:pt idx="30">
                  <c:v>Rey David Flores</c:v>
                </c:pt>
                <c:pt idx="31">
                  <c:v>Remedios Ávila López</c:v>
                </c:pt>
                <c:pt idx="32">
                  <c:v>José Dolores López</c:v>
                </c:pt>
                <c:pt idx="33">
                  <c:v>Eleonaí Contreras</c:v>
                </c:pt>
                <c:pt idx="34">
                  <c:v>Esaú Alan Noguez</c:v>
                </c:pt>
                <c:pt idx="35">
                  <c:v>Norman Pearl</c:v>
                </c:pt>
                <c:pt idx="36">
                  <c:v>Viet Juan Félix</c:v>
                </c:pt>
              </c:strCache>
            </c:strRef>
          </c:cat>
          <c:val>
            <c:numRef>
              <c:f>Sheet1!$C$2:$C$38</c:f>
              <c:numCache>
                <c:formatCode>0.0%</c:formatCode>
                <c:ptCount val="37"/>
                <c:pt idx="0">
                  <c:v>1.8486759607307071E-2</c:v>
                </c:pt>
                <c:pt idx="1">
                  <c:v>1.7514083184447454E-2</c:v>
                </c:pt>
                <c:pt idx="2">
                  <c:v>1.7227153746247153E-2</c:v>
                </c:pt>
                <c:pt idx="3">
                  <c:v>1.7072141475637424E-2</c:v>
                </c:pt>
                <c:pt idx="4">
                  <c:v>1.6706357239833092E-2</c:v>
                </c:pt>
                <c:pt idx="5">
                  <c:v>1.5118928512405842E-2</c:v>
                </c:pt>
                <c:pt idx="6">
                  <c:v>1.5583715091304056E-2</c:v>
                </c:pt>
                <c:pt idx="7">
                  <c:v>1.6973224863020643E-2</c:v>
                </c:pt>
                <c:pt idx="8">
                  <c:v>1.530284638806784E-2</c:v>
                </c:pt>
                <c:pt idx="9">
                  <c:v>1.7428826745130056E-2</c:v>
                </c:pt>
                <c:pt idx="10">
                  <c:v>1.5572859619716238E-2</c:v>
                </c:pt>
                <c:pt idx="11">
                  <c:v>1.4624727530667004E-2</c:v>
                </c:pt>
                <c:pt idx="12">
                  <c:v>1.5865703355491902E-2</c:v>
                </c:pt>
                <c:pt idx="13">
                  <c:v>1.5066386623704528E-2</c:v>
                </c:pt>
                <c:pt idx="14">
                  <c:v>1.4281516220748521E-2</c:v>
                </c:pt>
                <c:pt idx="15">
                  <c:v>1.4951128968861761E-2</c:v>
                </c:pt>
                <c:pt idx="16">
                  <c:v>1.3732232455750459E-2</c:v>
                </c:pt>
                <c:pt idx="17">
                  <c:v>1.4966322363287475E-2</c:v>
                </c:pt>
                <c:pt idx="18">
                  <c:v>1.5087262683304863E-2</c:v>
                </c:pt>
                <c:pt idx="19">
                  <c:v>1.3658709246345366E-2</c:v>
                </c:pt>
                <c:pt idx="20">
                  <c:v>1.5212334663678237E-2</c:v>
                </c:pt>
                <c:pt idx="21">
                  <c:v>1.2377919857517395E-2</c:v>
                </c:pt>
                <c:pt idx="22">
                  <c:v>1.3026729291821831E-2</c:v>
                </c:pt>
                <c:pt idx="23">
                  <c:v>1.288388243484381E-2</c:v>
                </c:pt>
                <c:pt idx="24">
                  <c:v>1.3443227535177075E-2</c:v>
                </c:pt>
                <c:pt idx="25">
                  <c:v>1.3227614080956475E-2</c:v>
                </c:pt>
                <c:pt idx="26">
                  <c:v>1.3460399312621782E-2</c:v>
                </c:pt>
                <c:pt idx="27">
                  <c:v>1.2774476256855405E-2</c:v>
                </c:pt>
                <c:pt idx="28">
                  <c:v>1.4033428398242068E-2</c:v>
                </c:pt>
                <c:pt idx="29">
                  <c:v>1.364071448017551E-2</c:v>
                </c:pt>
                <c:pt idx="30">
                  <c:v>1.372558497112948E-2</c:v>
                </c:pt>
                <c:pt idx="31">
                  <c:v>1.2882489886359002E-2</c:v>
                </c:pt>
                <c:pt idx="32">
                  <c:v>1.2532543152643972E-2</c:v>
                </c:pt>
                <c:pt idx="33">
                  <c:v>1.2579127012013488E-2</c:v>
                </c:pt>
                <c:pt idx="34">
                  <c:v>1.1226600517883226E-2</c:v>
                </c:pt>
                <c:pt idx="35">
                  <c:v>1.080862976438684E-2</c:v>
                </c:pt>
                <c:pt idx="36">
                  <c:v>1.1931968144511562E-2</c:v>
                </c:pt>
              </c:numCache>
            </c:numRef>
          </c:val>
          <c:extLst>
            <c:ext xmlns:c16="http://schemas.microsoft.com/office/drawing/2014/chart" uri="{C3380CC4-5D6E-409C-BE32-E72D297353CC}">
              <c16:uniqueId val="{00000001-5DB0-4B37-A273-A08FA91E03AA}"/>
            </c:ext>
          </c:extLst>
        </c:ser>
        <c:dLbls>
          <c:showLegendKey val="0"/>
          <c:showVal val="1"/>
          <c:showCatName val="0"/>
          <c:showSerName val="0"/>
          <c:showPercent val="0"/>
          <c:showBubbleSize val="0"/>
        </c:dLbls>
        <c:gapWidth val="20"/>
        <c:overlap val="100"/>
        <c:axId val="198418544"/>
        <c:axId val="7985776"/>
      </c:barChart>
      <c:lineChart>
        <c:grouping val="standard"/>
        <c:varyColors val="0"/>
        <c:ser>
          <c:idx val="2"/>
          <c:order val="2"/>
          <c:tx>
            <c:strRef>
              <c:f>Sheet1!$D$1</c:f>
              <c:strCache>
                <c:ptCount val="1"/>
                <c:pt idx="0">
                  <c:v>Column1</c:v>
                </c:pt>
              </c:strCache>
            </c:strRef>
          </c:tx>
          <c:spPr>
            <a:ln w="28575" cap="rnd">
              <a:noFill/>
              <a:round/>
            </a:ln>
            <a:effectLst/>
          </c:spPr>
          <c:marker>
            <c:symbol val="none"/>
          </c:marker>
          <c:dLbls>
            <c:dLbl>
              <c:idx val="0"/>
              <c:layout>
                <c:manualLayout>
                  <c:x val="-2.367332579180834E-2"/>
                  <c:y val="-8.3674780975312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B0-4B37-A273-A08FA91E03AA}"/>
                </c:ext>
              </c:extLst>
            </c:dLbl>
            <c:dLbl>
              <c:idx val="1"/>
              <c:layout>
                <c:manualLayout>
                  <c:x val="-1.9378216074372012E-2"/>
                  <c:y val="-9.7089109840692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B0-4B37-A273-A08FA91E03AA}"/>
                </c:ext>
              </c:extLst>
            </c:dLbl>
            <c:dLbl>
              <c:idx val="2"/>
              <c:layout>
                <c:manualLayout>
                  <c:x val="-2.04519935037311E-2"/>
                  <c:y val="-8.2455296533005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B0-4B37-A273-A08FA91E03AA}"/>
                </c:ext>
              </c:extLst>
            </c:dLbl>
            <c:dLbl>
              <c:idx val="3"/>
              <c:layout>
                <c:manualLayout>
                  <c:x val="-2.1525770933090181E-2"/>
                  <c:y val="-8.7333234302234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B0-4B37-A273-A08FA91E03AA}"/>
                </c:ext>
              </c:extLst>
            </c:dLbl>
            <c:dLbl>
              <c:idx val="4"/>
              <c:layout>
                <c:manualLayout>
                  <c:x val="-2.4747103221167417E-2"/>
                  <c:y val="-7.757735876377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B0-4B37-A273-A08FA91E03AA}"/>
                </c:ext>
              </c:extLst>
            </c:dLbl>
            <c:dLbl>
              <c:idx val="5"/>
              <c:layout>
                <c:manualLayout>
                  <c:x val="-2.4210214506487918E-2"/>
                  <c:y val="-8.0016327648391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B0-4B37-A273-A08FA91E03AA}"/>
                </c:ext>
              </c:extLst>
            </c:dLbl>
            <c:dLbl>
              <c:idx val="6"/>
              <c:layout>
                <c:manualLayout>
                  <c:x val="-2.5283991935846958E-2"/>
                  <c:y val="-7.757735876377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B0-4B37-A273-A08FA91E03AA}"/>
                </c:ext>
              </c:extLst>
            </c:dLbl>
            <c:dLbl>
              <c:idx val="7"/>
              <c:layout>
                <c:manualLayout>
                  <c:x val="-2.2599548362449259E-2"/>
                  <c:y val="-7.757735876377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B0-4B37-A273-A08FA91E03AA}"/>
                </c:ext>
              </c:extLst>
            </c:dLbl>
            <c:dLbl>
              <c:idx val="8"/>
              <c:layout>
                <c:manualLayout>
                  <c:x val="-2.4210214506487918E-2"/>
                  <c:y val="-7.757735876377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DB0-4B37-A273-A08FA91E03AA}"/>
                </c:ext>
              </c:extLst>
            </c:dLbl>
            <c:dLbl>
              <c:idx val="9"/>
              <c:layout>
                <c:manualLayout>
                  <c:x val="-2.4747103221167417E-2"/>
                  <c:y val="-7.87968432060841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B0-4B37-A273-A08FA91E03AA}"/>
                </c:ext>
              </c:extLst>
            </c:dLbl>
            <c:dLbl>
              <c:idx val="10"/>
              <c:layout>
                <c:manualLayout>
                  <c:x val="-2.0200628125976453E-2"/>
                  <c:y val="-7.9425117749864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DB0-4B37-A273-A08FA91E03AA}"/>
                </c:ext>
              </c:extLst>
            </c:dLbl>
            <c:dLbl>
              <c:idx val="11"/>
              <c:layout>
                <c:manualLayout>
                  <c:x val="-2.2885071699374111E-2"/>
                  <c:y val="-8.9180993288322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DB0-4B37-A273-A08FA91E03AA}"/>
                </c:ext>
              </c:extLst>
            </c:dLbl>
            <c:dLbl>
              <c:idx val="12"/>
              <c:layout>
                <c:manualLayout>
                  <c:x val="-2.5569515272771886E-2"/>
                  <c:y val="-7.8205633307557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DB0-4B37-A273-A08FA91E03AA}"/>
                </c:ext>
              </c:extLst>
            </c:dLbl>
            <c:dLbl>
              <c:idx val="13"/>
              <c:layout>
                <c:manualLayout>
                  <c:x val="-2.4495737843412808E-2"/>
                  <c:y val="-7.45471799806361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DB0-4B37-A273-A08FA91E03AA}"/>
                </c:ext>
              </c:extLst>
            </c:dLbl>
            <c:dLbl>
              <c:idx val="14"/>
              <c:layout>
                <c:manualLayout>
                  <c:x val="-2.3421960414053651E-2"/>
                  <c:y val="-7.5766664422943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DB0-4B37-A273-A08FA91E03AA}"/>
                </c:ext>
              </c:extLst>
            </c:dLbl>
            <c:dLbl>
              <c:idx val="15"/>
              <c:layout>
                <c:manualLayout>
                  <c:x val="-2.234818298469457E-2"/>
                  <c:y val="-8.6742024403708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DB0-4B37-A273-A08FA91E03AA}"/>
                </c:ext>
              </c:extLst>
            </c:dLbl>
            <c:dLbl>
              <c:idx val="16"/>
              <c:layout>
                <c:manualLayout>
                  <c:x val="-2.4495737843412808E-2"/>
                  <c:y val="-8.55225399614009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DB0-4B37-A273-A08FA91E03AA}"/>
                </c:ext>
              </c:extLst>
            </c:dLbl>
            <c:dLbl>
              <c:idx val="17"/>
              <c:layout>
                <c:manualLayout>
                  <c:x val="-2.5283991935846958E-2"/>
                  <c:y val="-7.2699420994548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DB0-4B37-A273-A08FA91E03AA}"/>
                </c:ext>
              </c:extLst>
            </c:dLbl>
            <c:dLbl>
              <c:idx val="18"/>
              <c:layout>
                <c:manualLayout>
                  <c:x val="-2.7431546794565193E-2"/>
                  <c:y val="-7.87968432060841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DB0-4B37-A273-A08FA91E03AA}"/>
                </c:ext>
              </c:extLst>
            </c:dLbl>
            <c:dLbl>
              <c:idx val="19"/>
              <c:layout>
                <c:manualLayout>
                  <c:x val="-2.367332579180834E-2"/>
                  <c:y val="-7.5138389879162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DB0-4B37-A273-A08FA91E03AA}"/>
                </c:ext>
              </c:extLst>
            </c:dLbl>
            <c:dLbl>
              <c:idx val="20"/>
              <c:layout>
                <c:manualLayout>
                  <c:x val="-2.4747103221167417E-2"/>
                  <c:y val="-7.3918905436855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DB0-4B37-A273-A08FA91E03AA}"/>
                </c:ext>
              </c:extLst>
            </c:dLbl>
            <c:dLbl>
              <c:idx val="21"/>
              <c:layout>
                <c:manualLayout>
                  <c:x val="-2.5283991935846958E-2"/>
                  <c:y val="-7.6357874321469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DB0-4B37-A273-A08FA91E03AA}"/>
                </c:ext>
              </c:extLst>
            </c:dLbl>
            <c:dLbl>
              <c:idx val="22"/>
              <c:layout>
                <c:manualLayout>
                  <c:x val="-2.6357769365206035E-2"/>
                  <c:y val="-7.0260452109933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DB0-4B37-A273-A08FA91E03AA}"/>
                </c:ext>
              </c:extLst>
            </c:dLbl>
            <c:dLbl>
              <c:idx val="23"/>
              <c:layout>
                <c:manualLayout>
                  <c:x val="-2.232539692034707E-2"/>
                  <c:y val="-7.314400469280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DB0-4B37-A273-A08FA91E03AA}"/>
                </c:ext>
              </c:extLst>
            </c:dLbl>
            <c:dLbl>
              <c:idx val="24"/>
              <c:layout>
                <c:manualLayout>
                  <c:x val="-2.2325396920347226E-2"/>
                  <c:y val="-6.46076135966562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DB0-4B37-A273-A08FA91E03AA}"/>
                </c:ext>
              </c:extLst>
            </c:dLbl>
            <c:dLbl>
              <c:idx val="25"/>
              <c:layout>
                <c:manualLayout>
                  <c:x val="-2.2862285635026687E-2"/>
                  <c:y val="-6.9485551365884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DB0-4B37-A273-A08FA91E03AA}"/>
                </c:ext>
              </c:extLst>
            </c:dLbl>
            <c:dLbl>
              <c:idx val="26"/>
              <c:layout>
                <c:manualLayout>
                  <c:x val="-2.3399174349706228E-2"/>
                  <c:y val="-6.2168644712041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DB0-4B37-A273-A08FA91E03AA}"/>
                </c:ext>
              </c:extLst>
            </c:dLbl>
            <c:dLbl>
              <c:idx val="27"/>
              <c:layout>
                <c:manualLayout>
                  <c:x val="-2.4472951779065305E-2"/>
                  <c:y val="-7.9241426904342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DB0-4B37-A273-A08FA91E03AA}"/>
                </c:ext>
              </c:extLst>
            </c:dLbl>
            <c:dLbl>
              <c:idx val="28"/>
              <c:layout>
                <c:manualLayout>
                  <c:x val="-2.3936063064385924E-2"/>
                  <c:y val="-6.8266066923577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DB0-4B37-A273-A08FA91E03AA}"/>
                </c:ext>
              </c:extLst>
            </c:dLbl>
            <c:dLbl>
              <c:idx val="29"/>
              <c:layout>
                <c:manualLayout>
                  <c:x val="-2.2325396920347147E-2"/>
                  <c:y val="-6.7046582481270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DB0-4B37-A273-A08FA91E03AA}"/>
                </c:ext>
              </c:extLst>
            </c:dLbl>
            <c:dLbl>
              <c:idx val="30"/>
              <c:layout>
                <c:manualLayout>
                  <c:x val="-2.3399174349706228E-2"/>
                  <c:y val="-7.6802458019728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DB0-4B37-A273-A08FA91E03AA}"/>
                </c:ext>
              </c:extLst>
            </c:dLbl>
            <c:dLbl>
              <c:idx val="31"/>
              <c:layout>
                <c:manualLayout>
                  <c:x val="-2.0177842061629148E-2"/>
                  <c:y val="-7.4363489135113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DB0-4B37-A273-A08FA91E03AA}"/>
                </c:ext>
              </c:extLst>
            </c:dLbl>
            <c:dLbl>
              <c:idx val="32"/>
              <c:layout>
                <c:manualLayout>
                  <c:x val="-2.178850820566761E-2"/>
                  <c:y val="-8.4119364673571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DB0-4B37-A273-A08FA91E03AA}"/>
                </c:ext>
              </c:extLst>
            </c:dLbl>
            <c:dLbl>
              <c:idx val="33"/>
              <c:layout>
                <c:manualLayout>
                  <c:x val="-2.1251619490988069E-2"/>
                  <c:y val="-7.19245202504994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DB0-4B37-A273-A08FA91E03AA}"/>
                </c:ext>
              </c:extLst>
            </c:dLbl>
            <c:dLbl>
              <c:idx val="34"/>
              <c:layout>
                <c:manualLayout>
                  <c:x val="-2.1251619490988069E-2"/>
                  <c:y val="-6.9485551365885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DB0-4B37-A273-A08FA91E03AA}"/>
                </c:ext>
              </c:extLst>
            </c:dLbl>
            <c:dLbl>
              <c:idx val="35"/>
              <c:layout>
                <c:manualLayout>
                  <c:x val="-1.9872618713598574E-2"/>
                  <c:y val="-7.92414269043425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DB0-4B37-A273-A08FA91E03AA}"/>
                </c:ext>
              </c:extLst>
            </c:dLbl>
            <c:dLbl>
              <c:idx val="36"/>
              <c:layout>
                <c:manualLayout>
                  <c:x val="0"/>
                  <c:y val="-6.4607613596656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DB0-4B37-A273-A08FA91E03AA}"/>
                </c:ext>
              </c:extLst>
            </c:dLbl>
            <c:spPr>
              <a:noFill/>
              <a:ln>
                <a:noFill/>
              </a:ln>
              <a:effectLst/>
            </c:spPr>
            <c:txPr>
              <a:bodyPr rot="-2760000" spcFirstLastPara="1" vertOverflow="ellipsis" wrap="square" lIns="324000" tIns="108000" rIns="38100" bIns="3600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Sheet1!$A$2:$A$38</c:f>
              <c:strCache>
                <c:ptCount val="37"/>
                <c:pt idx="0">
                  <c:v>Carlos Montes de Oca</c:v>
                </c:pt>
                <c:pt idx="1">
                  <c:v>Emilio Ulloa</c:v>
                </c:pt>
                <c:pt idx="2">
                  <c:v>Francisco Aurioles</c:v>
                </c:pt>
                <c:pt idx="3">
                  <c:v>Oscar Manuel Montes de Oca  Rodríguez</c:v>
                </c:pt>
                <c:pt idx="4">
                  <c:v>Héctor Hugo Rodríguez Chaires</c:v>
                </c:pt>
                <c:pt idx="5">
                  <c:v>Víctor Manuel García Ruiz</c:v>
                </c:pt>
                <c:pt idx="6">
                  <c:v>Rodolfo Bonilla</c:v>
                </c:pt>
                <c:pt idx="7">
                  <c:v>Uriel Gonzalo Miranda Zavala</c:v>
                </c:pt>
                <c:pt idx="8">
                  <c:v>Mario Romo</c:v>
                </c:pt>
                <c:pt idx="9">
                  <c:v>Enrique De la Rosa Luna Parra</c:v>
                </c:pt>
                <c:pt idx="10">
                  <c:v>Oswaldo Alfaro</c:v>
                </c:pt>
                <c:pt idx="11">
                  <c:v>Antonio Attolini</c:v>
                </c:pt>
                <c:pt idx="12">
                  <c:v>Alejandro González Peralta</c:v>
                </c:pt>
                <c:pt idx="13">
                  <c:v>Alejandro Morales</c:v>
                </c:pt>
                <c:pt idx="14">
                  <c:v>Flavio Sosa</c:v>
                </c:pt>
                <c:pt idx="15">
                  <c:v>Alejandro Álvarez</c:v>
                </c:pt>
                <c:pt idx="16">
                  <c:v>Carlos Oropeza Bailey</c:v>
                </c:pt>
                <c:pt idx="17">
                  <c:v>René Ortiz</c:v>
                </c:pt>
                <c:pt idx="18">
                  <c:v>Rafael Armando Figueroa Sánchez</c:v>
                </c:pt>
                <c:pt idx="19">
                  <c:v>Geovanni Barrios Moreno</c:v>
                </c:pt>
                <c:pt idx="20">
                  <c:v>Jorge Prisciliano Rentería Campos</c:v>
                </c:pt>
                <c:pt idx="21">
                  <c:v>Alfredo Sánchez Rodarte</c:v>
                </c:pt>
                <c:pt idx="22">
                  <c:v>Misaj Becerra</c:v>
                </c:pt>
                <c:pt idx="23">
                  <c:v>Gustavo Mendoza Martínez</c:v>
                </c:pt>
                <c:pt idx="24">
                  <c:v>Víctor Adán Martínez Martínez</c:v>
                </c:pt>
                <c:pt idx="25">
                  <c:v>Agustín Guerrero Castillo</c:v>
                </c:pt>
                <c:pt idx="26">
                  <c:v>Johan Castro</c:v>
                </c:pt>
                <c:pt idx="27">
                  <c:v>Martín García Berzunza</c:v>
                </c:pt>
                <c:pt idx="28">
                  <c:v>Cristhian Portillo  Reyes </c:v>
                </c:pt>
                <c:pt idx="29">
                  <c:v>Omar Mateos</c:v>
                </c:pt>
                <c:pt idx="30">
                  <c:v>Rey David Flores</c:v>
                </c:pt>
                <c:pt idx="31">
                  <c:v>Remedios Ávila López</c:v>
                </c:pt>
                <c:pt idx="32">
                  <c:v>José Dolores López</c:v>
                </c:pt>
                <c:pt idx="33">
                  <c:v>Eleonaí Contreras</c:v>
                </c:pt>
                <c:pt idx="34">
                  <c:v>Esaú Alan Noguez</c:v>
                </c:pt>
                <c:pt idx="35">
                  <c:v>Norman Pearl</c:v>
                </c:pt>
                <c:pt idx="36">
                  <c:v>Viet Juan Félix</c:v>
                </c:pt>
              </c:strCache>
            </c:strRef>
          </c:cat>
          <c:val>
            <c:numRef>
              <c:f>Sheet1!$D$2:$D$38</c:f>
              <c:numCache>
                <c:formatCode>0.0%</c:formatCode>
                <c:ptCount val="37"/>
                <c:pt idx="0">
                  <c:v>0.16395050256146559</c:v>
                </c:pt>
                <c:pt idx="1">
                  <c:v>0.15066726416685028</c:v>
                </c:pt>
                <c:pt idx="2">
                  <c:v>0.14262921837441334</c:v>
                </c:pt>
                <c:pt idx="3">
                  <c:v>0.12847556845397151</c:v>
                </c:pt>
                <c:pt idx="4">
                  <c:v>0.11617154230333451</c:v>
                </c:pt>
                <c:pt idx="5">
                  <c:v>0.11481269742161858</c:v>
                </c:pt>
                <c:pt idx="6">
                  <c:v>0.11330358190104783</c:v>
                </c:pt>
                <c:pt idx="7">
                  <c:v>0.11256432094871958</c:v>
                </c:pt>
                <c:pt idx="8">
                  <c:v>0.11043380108216169</c:v>
                </c:pt>
                <c:pt idx="9">
                  <c:v>0.10886904284134538</c:v>
                </c:pt>
                <c:pt idx="10">
                  <c:v>0.10745060568472621</c:v>
                </c:pt>
                <c:pt idx="11">
                  <c:v>0.10376512599897914</c:v>
                </c:pt>
                <c:pt idx="12">
                  <c:v>0.101784152746646</c:v>
                </c:pt>
                <c:pt idx="13">
                  <c:v>0.10064653318659572</c:v>
                </c:pt>
                <c:pt idx="14">
                  <c:v>9.8397223689161858E-2</c:v>
                </c:pt>
                <c:pt idx="15">
                  <c:v>9.6343428887624413E-2</c:v>
                </c:pt>
                <c:pt idx="16">
                  <c:v>9.3029003707492453E-2</c:v>
                </c:pt>
                <c:pt idx="17">
                  <c:v>9.2229817965616925E-2</c:v>
                </c:pt>
                <c:pt idx="18">
                  <c:v>9.2089363243067046E-2</c:v>
                </c:pt>
                <c:pt idx="19">
                  <c:v>8.7222133511559691E-2</c:v>
                </c:pt>
                <c:pt idx="20">
                  <c:v>7.9035689225706807E-2</c:v>
                </c:pt>
                <c:pt idx="21">
                  <c:v>7.6680727045357111E-2</c:v>
                </c:pt>
                <c:pt idx="22">
                  <c:v>7.4834301637269257E-2</c:v>
                </c:pt>
                <c:pt idx="23">
                  <c:v>7.306975804607907E-2</c:v>
                </c:pt>
                <c:pt idx="24">
                  <c:v>7.2273249134214332E-2</c:v>
                </c:pt>
                <c:pt idx="25">
                  <c:v>7.1760469986140565E-2</c:v>
                </c:pt>
                <c:pt idx="26">
                  <c:v>7.1627370037847249E-2</c:v>
                </c:pt>
                <c:pt idx="27">
                  <c:v>7.0076930693017195E-2</c:v>
                </c:pt>
                <c:pt idx="28">
                  <c:v>6.9659921995933072E-2</c:v>
                </c:pt>
                <c:pt idx="29">
                  <c:v>6.8568567743206521E-2</c:v>
                </c:pt>
                <c:pt idx="30">
                  <c:v>6.7987510453167366E-2</c:v>
                </c:pt>
                <c:pt idx="31">
                  <c:v>6.2687353826096817E-2</c:v>
                </c:pt>
                <c:pt idx="32">
                  <c:v>6.1640544348813081E-2</c:v>
                </c:pt>
                <c:pt idx="33">
                  <c:v>5.9558118909004691E-2</c:v>
                </c:pt>
                <c:pt idx="34">
                  <c:v>5.2746977616572016E-2</c:v>
                </c:pt>
                <c:pt idx="35">
                  <c:v>5.2283095731082418E-2</c:v>
                </c:pt>
                <c:pt idx="36">
                  <c:v>4.6973495428735093E-2</c:v>
                </c:pt>
              </c:numCache>
            </c:numRef>
          </c:val>
          <c:smooth val="0"/>
          <c:extLst>
            <c:ext xmlns:c16="http://schemas.microsoft.com/office/drawing/2014/chart" uri="{C3380CC4-5D6E-409C-BE32-E72D297353CC}">
              <c16:uniqueId val="{00000027-5DB0-4B37-A273-A08FA91E03AA}"/>
            </c:ext>
          </c:extLst>
        </c:ser>
        <c:dLbls>
          <c:showLegendKey val="0"/>
          <c:showVal val="0"/>
          <c:showCatName val="0"/>
          <c:showSerName val="0"/>
          <c:showPercent val="0"/>
          <c:showBubbleSize val="0"/>
        </c:dLbls>
        <c:marker val="1"/>
        <c:smooth val="0"/>
        <c:axId val="198418544"/>
        <c:axId val="7985776"/>
      </c:lineChart>
      <c:catAx>
        <c:axId val="19841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4020000" spcFirstLastPara="1" vertOverflow="ellipsis" vert="horz" wrap="square" anchor="ctr" anchorCtr="1"/>
          <a:lstStyle/>
          <a:p>
            <a:pPr>
              <a:defRPr sz="2000" b="0" i="0" u="none" strike="noStrike" kern="1200" baseline="0">
                <a:solidFill>
                  <a:schemeClr val="tx1">
                    <a:lumMod val="65000"/>
                    <a:lumOff val="35000"/>
                  </a:schemeClr>
                </a:solidFill>
                <a:latin typeface="Lato Hairline" panose="020F0202020204030203"/>
                <a:ea typeface="+mn-ea"/>
                <a:cs typeface="+mn-cs"/>
              </a:defRPr>
            </a:pPr>
            <a:endParaRPr lang="es-MX"/>
          </a:p>
        </c:txPr>
        <c:crossAx val="7985776"/>
        <c:crosses val="autoZero"/>
        <c:auto val="1"/>
        <c:lblAlgn val="ctr"/>
        <c:lblOffset val="100"/>
        <c:noMultiLvlLbl val="0"/>
      </c:catAx>
      <c:valAx>
        <c:axId val="7985776"/>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Helvetica neue light"/>
                <a:ea typeface="+mn-ea"/>
                <a:cs typeface="+mn-cs"/>
              </a:defRPr>
            </a:pPr>
            <a:endParaRPr lang="es-MX"/>
          </a:p>
        </c:txPr>
        <c:crossAx val="198418544"/>
        <c:crosses val="autoZero"/>
        <c:crossBetween val="between"/>
        <c:majorUnit val="5.000000000000001E-2"/>
      </c:valAx>
      <c:spPr>
        <a:noFill/>
        <a:ln>
          <a:noFill/>
        </a:ln>
        <a:effectLst/>
      </c:spPr>
    </c:plotArea>
    <c:legend>
      <c:legendPos val="b"/>
      <c:legendEntry>
        <c:idx val="1"/>
        <c:delete val="1"/>
      </c:legendEntry>
      <c:legendEntry>
        <c:idx val="2"/>
        <c:delete val="1"/>
      </c:legendEntry>
      <c:layout>
        <c:manualLayout>
          <c:xMode val="edge"/>
          <c:yMode val="edge"/>
          <c:x val="0.43825338010549991"/>
          <c:y val="0.95180948174512192"/>
          <c:w val="0.15840609831176403"/>
          <c:h val="4.235845602515094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Helvetica neue ligh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rgbClr val="7EC0E1"/>
              </a:solidFill>
              <a:ln>
                <a:noFill/>
              </a:ln>
              <a:effectLst/>
            </c:spPr>
            <c:extLst>
              <c:ext xmlns:c16="http://schemas.microsoft.com/office/drawing/2014/chart" uri="{C3380CC4-5D6E-409C-BE32-E72D297353CC}">
                <c16:uniqueId val="{00000001-C7F4-4FD6-979F-073F03707FB0}"/>
              </c:ext>
            </c:extLst>
          </c:dPt>
          <c:dPt>
            <c:idx val="1"/>
            <c:bubble3D val="0"/>
            <c:spPr>
              <a:solidFill>
                <a:srgbClr val="39A5DB"/>
              </a:solidFill>
              <a:ln>
                <a:noFill/>
              </a:ln>
              <a:effectLst/>
            </c:spPr>
            <c:extLst>
              <c:ext xmlns:c16="http://schemas.microsoft.com/office/drawing/2014/chart" uri="{C3380CC4-5D6E-409C-BE32-E72D297353CC}">
                <c16:uniqueId val="{00000003-C7F4-4FD6-979F-073F03707FB0}"/>
              </c:ext>
            </c:extLst>
          </c:dPt>
          <c:dPt>
            <c:idx val="2"/>
            <c:bubble3D val="0"/>
            <c:spPr>
              <a:solidFill>
                <a:srgbClr val="2B7DA6"/>
              </a:solidFill>
              <a:ln>
                <a:noFill/>
              </a:ln>
              <a:effectLst/>
            </c:spPr>
            <c:extLst>
              <c:ext xmlns:c16="http://schemas.microsoft.com/office/drawing/2014/chart" uri="{C3380CC4-5D6E-409C-BE32-E72D297353CC}">
                <c16:uniqueId val="{00000005-C7F4-4FD6-979F-073F03707FB0}"/>
              </c:ext>
            </c:extLst>
          </c:dPt>
          <c:dPt>
            <c:idx val="3"/>
            <c:bubble3D val="0"/>
            <c:spPr>
              <a:solidFill>
                <a:srgbClr val="18455C"/>
              </a:solidFill>
              <a:ln>
                <a:noFill/>
              </a:ln>
              <a:effectLst/>
            </c:spPr>
            <c:extLst>
              <c:ext xmlns:c16="http://schemas.microsoft.com/office/drawing/2014/chart" uri="{C3380CC4-5D6E-409C-BE32-E72D297353CC}">
                <c16:uniqueId val="{00000007-C7F4-4FD6-979F-073F03707FB0}"/>
              </c:ext>
            </c:extLst>
          </c:dPt>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s-MX"/>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Lo peor 
ya pasó</c:v>
                </c:pt>
                <c:pt idx="1">
                  <c:v>Lo peor está 
por venir</c:v>
                </c:pt>
                <c:pt idx="2">
                  <c:v>No es probable que el Coronavirus 
sea un problema tan grave</c:v>
                </c:pt>
                <c:pt idx="3">
                  <c:v>No sabe</c:v>
                </c:pt>
              </c:strCache>
            </c:strRef>
          </c:cat>
          <c:val>
            <c:numRef>
              <c:f>Sheet1!$B$2:$B$5</c:f>
              <c:numCache>
                <c:formatCode>General</c:formatCode>
                <c:ptCount val="4"/>
                <c:pt idx="0">
                  <c:v>37.4</c:v>
                </c:pt>
                <c:pt idx="1">
                  <c:v>42.2</c:v>
                </c:pt>
                <c:pt idx="2">
                  <c:v>13.4</c:v>
                </c:pt>
                <c:pt idx="3" formatCode="0.0">
                  <c:v>7</c:v>
                </c:pt>
              </c:numCache>
            </c:numRef>
          </c:val>
          <c:extLst>
            <c:ext xmlns:c16="http://schemas.microsoft.com/office/drawing/2014/chart" uri="{C3380CC4-5D6E-409C-BE32-E72D297353CC}">
              <c16:uniqueId val="{00000008-C7F4-4FD6-979F-073F03707FB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lumMod val="50000"/>
              <a:lumOff val="50000"/>
            </a:schemeClr>
          </a:solidFill>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rgbClr val="B2CFE1"/>
              </a:solidFill>
              <a:ln>
                <a:noFill/>
              </a:ln>
              <a:effectLst/>
            </c:spPr>
            <c:extLst>
              <c:ext xmlns:c16="http://schemas.microsoft.com/office/drawing/2014/chart" uri="{C3380CC4-5D6E-409C-BE32-E72D297353CC}">
                <c16:uniqueId val="{00000001-065E-4BCA-8176-3B26660266D0}"/>
              </c:ext>
            </c:extLst>
          </c:dPt>
          <c:dPt>
            <c:idx val="1"/>
            <c:bubble3D val="0"/>
            <c:spPr>
              <a:solidFill>
                <a:srgbClr val="7EC0E1"/>
              </a:solidFill>
              <a:ln>
                <a:noFill/>
              </a:ln>
              <a:effectLst/>
            </c:spPr>
            <c:extLst>
              <c:ext xmlns:c16="http://schemas.microsoft.com/office/drawing/2014/chart" uri="{C3380CC4-5D6E-409C-BE32-E72D297353CC}">
                <c16:uniqueId val="{00000003-065E-4BCA-8176-3B26660266D0}"/>
              </c:ext>
            </c:extLst>
          </c:dPt>
          <c:dPt>
            <c:idx val="2"/>
            <c:bubble3D val="0"/>
            <c:spPr>
              <a:solidFill>
                <a:srgbClr val="39A5DB"/>
              </a:solidFill>
              <a:ln>
                <a:noFill/>
              </a:ln>
              <a:effectLst/>
            </c:spPr>
            <c:extLst>
              <c:ext xmlns:c16="http://schemas.microsoft.com/office/drawing/2014/chart" uri="{C3380CC4-5D6E-409C-BE32-E72D297353CC}">
                <c16:uniqueId val="{00000005-065E-4BCA-8176-3B26660266D0}"/>
              </c:ext>
            </c:extLst>
          </c:dPt>
          <c:dPt>
            <c:idx val="3"/>
            <c:bubble3D val="0"/>
            <c:spPr>
              <a:solidFill>
                <a:srgbClr val="0989B1"/>
              </a:solidFill>
              <a:ln>
                <a:noFill/>
              </a:ln>
              <a:effectLst/>
            </c:spPr>
            <c:extLst>
              <c:ext xmlns:c16="http://schemas.microsoft.com/office/drawing/2014/chart" uri="{C3380CC4-5D6E-409C-BE32-E72D297353CC}">
                <c16:uniqueId val="{00000007-065E-4BCA-8176-3B26660266D0}"/>
              </c:ext>
            </c:extLst>
          </c:dPt>
          <c:dPt>
            <c:idx val="4"/>
            <c:bubble3D val="0"/>
            <c:spPr>
              <a:solidFill>
                <a:srgbClr val="18455C"/>
              </a:solidFill>
              <a:ln>
                <a:noFill/>
              </a:ln>
              <a:effectLst/>
            </c:spPr>
            <c:extLst>
              <c:ext xmlns:c16="http://schemas.microsoft.com/office/drawing/2014/chart" uri="{C3380CC4-5D6E-409C-BE32-E72D297353CC}">
                <c16:uniqueId val="{00000000-3977-4D2A-9704-929790956C86}"/>
              </c:ext>
            </c:extLst>
          </c:dPt>
          <c:dPt>
            <c:idx val="5"/>
            <c:bubble3D val="0"/>
            <c:spPr>
              <a:solidFill>
                <a:srgbClr val="49545C"/>
              </a:solidFill>
              <a:ln>
                <a:noFill/>
              </a:ln>
              <a:effectLst/>
            </c:spPr>
            <c:extLst>
              <c:ext xmlns:c16="http://schemas.microsoft.com/office/drawing/2014/chart" uri="{C3380CC4-5D6E-409C-BE32-E72D297353CC}">
                <c16:uniqueId val="{0000000B-82D5-482D-9AF4-9E1A9E56975C}"/>
              </c:ext>
            </c:extLst>
          </c:dPt>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s-MX"/>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No conozco a nadie enfermo de Coronavirus</c:v>
                </c:pt>
                <c:pt idx="1">
                  <c:v>De 1 a 3</c:v>
                </c:pt>
                <c:pt idx="2">
                  <c:v>De 4 a 6</c:v>
                </c:pt>
                <c:pt idx="3">
                  <c:v>De 7 a 10 </c:v>
                </c:pt>
                <c:pt idx="4">
                  <c:v>Más de 10 </c:v>
                </c:pt>
                <c:pt idx="5">
                  <c:v>No sabe</c:v>
                </c:pt>
              </c:strCache>
            </c:strRef>
          </c:cat>
          <c:val>
            <c:numRef>
              <c:f>Sheet1!$B$2:$B$7</c:f>
              <c:numCache>
                <c:formatCode>General</c:formatCode>
                <c:ptCount val="6"/>
                <c:pt idx="0">
                  <c:v>48.7</c:v>
                </c:pt>
                <c:pt idx="1">
                  <c:v>23.2</c:v>
                </c:pt>
                <c:pt idx="2">
                  <c:v>11.7</c:v>
                </c:pt>
                <c:pt idx="3">
                  <c:v>5.9</c:v>
                </c:pt>
                <c:pt idx="4">
                  <c:v>7.5</c:v>
                </c:pt>
                <c:pt idx="5" formatCode="0.0">
                  <c:v>3</c:v>
                </c:pt>
              </c:numCache>
            </c:numRef>
          </c:val>
          <c:extLst>
            <c:ext xmlns:c16="http://schemas.microsoft.com/office/drawing/2014/chart" uri="{C3380CC4-5D6E-409C-BE32-E72D297353CC}">
              <c16:uniqueId val="{00000008-065E-4BCA-8176-3B26660266D0}"/>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lumMod val="50000"/>
              <a:lumOff val="50000"/>
            </a:schemeClr>
          </a:solidFill>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rgbClr val="7EC0E1"/>
              </a:solidFill>
              <a:ln>
                <a:noFill/>
              </a:ln>
              <a:effectLst/>
            </c:spPr>
            <c:extLst>
              <c:ext xmlns:c16="http://schemas.microsoft.com/office/drawing/2014/chart" uri="{C3380CC4-5D6E-409C-BE32-E72D297353CC}">
                <c16:uniqueId val="{00000001-252F-47AD-89DD-25E6C24DB684}"/>
              </c:ext>
            </c:extLst>
          </c:dPt>
          <c:dPt>
            <c:idx val="1"/>
            <c:bubble3D val="0"/>
            <c:spPr>
              <a:solidFill>
                <a:srgbClr val="39A5DB"/>
              </a:solidFill>
              <a:ln>
                <a:noFill/>
              </a:ln>
              <a:effectLst/>
            </c:spPr>
            <c:extLst>
              <c:ext xmlns:c16="http://schemas.microsoft.com/office/drawing/2014/chart" uri="{C3380CC4-5D6E-409C-BE32-E72D297353CC}">
                <c16:uniqueId val="{00000003-252F-47AD-89DD-25E6C24DB684}"/>
              </c:ext>
            </c:extLst>
          </c:dPt>
          <c:dPt>
            <c:idx val="2"/>
            <c:bubble3D val="0"/>
            <c:spPr>
              <a:solidFill>
                <a:srgbClr val="2B7DA6"/>
              </a:solidFill>
              <a:ln>
                <a:noFill/>
              </a:ln>
              <a:effectLst/>
            </c:spPr>
            <c:extLst>
              <c:ext xmlns:c16="http://schemas.microsoft.com/office/drawing/2014/chart" uri="{C3380CC4-5D6E-409C-BE32-E72D297353CC}">
                <c16:uniqueId val="{00000005-252F-47AD-89DD-25E6C24DB684}"/>
              </c:ext>
            </c:extLst>
          </c:dPt>
          <c:dPt>
            <c:idx val="3"/>
            <c:bubble3D val="0"/>
            <c:spPr>
              <a:solidFill>
                <a:srgbClr val="18455C"/>
              </a:solidFill>
              <a:ln>
                <a:noFill/>
              </a:ln>
              <a:effectLst/>
            </c:spPr>
            <c:extLst>
              <c:ext xmlns:c16="http://schemas.microsoft.com/office/drawing/2014/chart" uri="{C3380CC4-5D6E-409C-BE32-E72D297353CC}">
                <c16:uniqueId val="{00000007-252F-47AD-89DD-25E6C24DB684}"/>
              </c:ext>
            </c:extLst>
          </c:dPt>
          <c:cat>
            <c:strRef>
              <c:f>Sheet1!$A$2:$A$5</c:f>
              <c:strCache>
                <c:ptCount val="4"/>
                <c:pt idx="0">
                  <c:v>Lo peor 
ya pasó</c:v>
                </c:pt>
                <c:pt idx="1">
                  <c:v>Lo peor está 
por venir</c:v>
                </c:pt>
                <c:pt idx="2">
                  <c:v>No es probable que el Coronavirus 
sea un problema tan grave</c:v>
                </c:pt>
                <c:pt idx="3">
                  <c:v>No sabe</c:v>
                </c:pt>
              </c:strCache>
            </c:strRef>
          </c:cat>
          <c:val>
            <c:numRef>
              <c:f>Sheet1!$B$2:$B$5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8-252F-47AD-89DD-25E6C24DB684}"/>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r"/>
      <c:layout>
        <c:manualLayout>
          <c:xMode val="edge"/>
          <c:yMode val="edge"/>
          <c:x val="2.4765541640927709E-2"/>
          <c:y val="6.6114944404630394E-4"/>
          <c:w val="0.94449059633215293"/>
          <c:h val="0.99933885055595373"/>
        </c:manualLayout>
      </c:layout>
      <c:overlay val="0"/>
      <c:spPr>
        <a:noFill/>
        <a:ln>
          <a:noFill/>
        </a:ln>
        <a:effectLst/>
      </c:spPr>
      <c:txPr>
        <a:bodyPr rot="0" spcFirstLastPara="1" vertOverflow="ellipsis" vert="horz" wrap="square" anchor="ctr" anchorCtr="1"/>
        <a:lstStyle/>
        <a:p>
          <a:pPr>
            <a:defRPr sz="2700" b="0" i="0" u="none" strike="noStrike" kern="1200" baseline="0">
              <a:solidFill>
                <a:schemeClr val="tx1">
                  <a:lumMod val="50000"/>
                  <a:lumOff val="50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sz="2400">
          <a:solidFill>
            <a:schemeClr val="tx1">
              <a:lumMod val="50000"/>
              <a:lumOff val="50000"/>
            </a:schemeClr>
          </a:solidFill>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rgbClr val="B2CFE1"/>
              </a:solidFill>
              <a:ln>
                <a:noFill/>
              </a:ln>
              <a:effectLst/>
            </c:spPr>
            <c:extLst>
              <c:ext xmlns:c16="http://schemas.microsoft.com/office/drawing/2014/chart" uri="{C3380CC4-5D6E-409C-BE32-E72D297353CC}">
                <c16:uniqueId val="{00000001-9380-47B1-92D5-C3B54560F362}"/>
              </c:ext>
            </c:extLst>
          </c:dPt>
          <c:dPt>
            <c:idx val="1"/>
            <c:bubble3D val="0"/>
            <c:spPr>
              <a:solidFill>
                <a:srgbClr val="7EC0E1"/>
              </a:solidFill>
              <a:ln>
                <a:noFill/>
              </a:ln>
              <a:effectLst/>
            </c:spPr>
            <c:extLst>
              <c:ext xmlns:c16="http://schemas.microsoft.com/office/drawing/2014/chart" uri="{C3380CC4-5D6E-409C-BE32-E72D297353CC}">
                <c16:uniqueId val="{00000003-9380-47B1-92D5-C3B54560F362}"/>
              </c:ext>
            </c:extLst>
          </c:dPt>
          <c:dPt>
            <c:idx val="2"/>
            <c:bubble3D val="0"/>
            <c:spPr>
              <a:solidFill>
                <a:srgbClr val="39A5DB"/>
              </a:solidFill>
              <a:ln>
                <a:noFill/>
              </a:ln>
              <a:effectLst/>
            </c:spPr>
            <c:extLst>
              <c:ext xmlns:c16="http://schemas.microsoft.com/office/drawing/2014/chart" uri="{C3380CC4-5D6E-409C-BE32-E72D297353CC}">
                <c16:uniqueId val="{00000005-9380-47B1-92D5-C3B54560F362}"/>
              </c:ext>
            </c:extLst>
          </c:dPt>
          <c:dPt>
            <c:idx val="3"/>
            <c:bubble3D val="0"/>
            <c:spPr>
              <a:solidFill>
                <a:srgbClr val="0989B1"/>
              </a:solidFill>
              <a:ln>
                <a:noFill/>
              </a:ln>
              <a:effectLst/>
            </c:spPr>
            <c:extLst>
              <c:ext xmlns:c16="http://schemas.microsoft.com/office/drawing/2014/chart" uri="{C3380CC4-5D6E-409C-BE32-E72D297353CC}">
                <c16:uniqueId val="{00000007-9380-47B1-92D5-C3B54560F362}"/>
              </c:ext>
            </c:extLst>
          </c:dPt>
          <c:dPt>
            <c:idx val="4"/>
            <c:bubble3D val="0"/>
            <c:spPr>
              <a:solidFill>
                <a:srgbClr val="18455C"/>
              </a:solidFill>
              <a:ln>
                <a:noFill/>
              </a:ln>
              <a:effectLst/>
            </c:spPr>
            <c:extLst>
              <c:ext xmlns:c16="http://schemas.microsoft.com/office/drawing/2014/chart" uri="{C3380CC4-5D6E-409C-BE32-E72D297353CC}">
                <c16:uniqueId val="{00000009-9380-47B1-92D5-C3B54560F362}"/>
              </c:ext>
            </c:extLst>
          </c:dPt>
          <c:dPt>
            <c:idx val="5"/>
            <c:bubble3D val="0"/>
            <c:spPr>
              <a:solidFill>
                <a:srgbClr val="49545C"/>
              </a:solidFill>
              <a:ln>
                <a:noFill/>
              </a:ln>
              <a:effectLst/>
            </c:spPr>
            <c:extLst>
              <c:ext xmlns:c16="http://schemas.microsoft.com/office/drawing/2014/chart" uri="{C3380CC4-5D6E-409C-BE32-E72D297353CC}">
                <c16:uniqueId val="{0000000B-9380-47B1-92D5-C3B54560F362}"/>
              </c:ext>
            </c:extLst>
          </c:dPt>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s-MX"/>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No conozco a nadie enfermo de Coronavirus</c:v>
                </c:pt>
                <c:pt idx="1">
                  <c:v>De 1 a 3</c:v>
                </c:pt>
                <c:pt idx="2">
                  <c:v>De 4 a 6</c:v>
                </c:pt>
                <c:pt idx="3">
                  <c:v>De 7 a 10 </c:v>
                </c:pt>
                <c:pt idx="4">
                  <c:v>Más de 10 </c:v>
                </c:pt>
                <c:pt idx="5">
                  <c:v>No sabe</c:v>
                </c:pt>
              </c:strCache>
            </c:strRef>
          </c:cat>
          <c:val>
            <c:numRef>
              <c:f>Sheet1!$B$2:$B$7</c:f>
              <c:numCache>
                <c:formatCode>General</c:formatCode>
                <c:ptCount val="6"/>
              </c:numCache>
            </c:numRef>
          </c:val>
          <c:extLst>
            <c:ext xmlns:c16="http://schemas.microsoft.com/office/drawing/2014/chart" uri="{C3380CC4-5D6E-409C-BE32-E72D297353CC}">
              <c16:uniqueId val="{0000000C-9380-47B1-92D5-C3B54560F362}"/>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4.2630552276709977E-4"/>
          <c:y val="0"/>
          <c:w val="0.99068844260774447"/>
          <c:h val="0.99568327108936272"/>
        </c:manualLayout>
      </c:layout>
      <c:overlay val="0"/>
      <c:spPr>
        <a:noFill/>
        <a:ln>
          <a:noFill/>
        </a:ln>
        <a:effectLst/>
      </c:spPr>
      <c:txPr>
        <a:bodyPr rot="0" spcFirstLastPara="1" vertOverflow="ellipsis" vert="horz" wrap="square" anchor="ctr" anchorCtr="1"/>
        <a:lstStyle/>
        <a:p>
          <a:pPr>
            <a:defRPr sz="2700" b="0" i="0" u="none" strike="noStrike" kern="1200" baseline="0">
              <a:solidFill>
                <a:schemeClr val="tx1">
                  <a:lumMod val="50000"/>
                  <a:lumOff val="50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rgbClr val="7EC0E1"/>
              </a:solidFill>
              <a:ln>
                <a:noFill/>
              </a:ln>
              <a:effectLst/>
            </c:spPr>
            <c:extLst>
              <c:ext xmlns:c16="http://schemas.microsoft.com/office/drawing/2014/chart" uri="{C3380CC4-5D6E-409C-BE32-E72D297353CC}">
                <c16:uniqueId val="{00000001-C7F4-4FD6-979F-073F03707FB0}"/>
              </c:ext>
            </c:extLst>
          </c:dPt>
          <c:dPt>
            <c:idx val="1"/>
            <c:bubble3D val="0"/>
            <c:spPr>
              <a:solidFill>
                <a:srgbClr val="18455C"/>
              </a:solidFill>
              <a:ln>
                <a:noFill/>
              </a:ln>
              <a:effectLst/>
            </c:spPr>
            <c:extLst>
              <c:ext xmlns:c16="http://schemas.microsoft.com/office/drawing/2014/chart" uri="{C3380CC4-5D6E-409C-BE32-E72D297353CC}">
                <c16:uniqueId val="{00000003-C7F4-4FD6-979F-073F03707FB0}"/>
              </c:ext>
            </c:extLst>
          </c:dPt>
          <c:dPt>
            <c:idx val="2"/>
            <c:bubble3D val="0"/>
            <c:spPr>
              <a:solidFill>
                <a:srgbClr val="B2CFE1"/>
              </a:solidFill>
              <a:ln>
                <a:noFill/>
              </a:ln>
              <a:effectLst/>
            </c:spPr>
            <c:extLst>
              <c:ext xmlns:c16="http://schemas.microsoft.com/office/drawing/2014/chart" uri="{C3380CC4-5D6E-409C-BE32-E72D297353CC}">
                <c16:uniqueId val="{00000005-C7F4-4FD6-979F-073F03707FB0}"/>
              </c:ext>
            </c:extLst>
          </c:dPt>
          <c:dPt>
            <c:idx val="3"/>
            <c:bubble3D val="0"/>
            <c:spPr>
              <a:solidFill>
                <a:srgbClr val="18455C"/>
              </a:solidFill>
              <a:ln>
                <a:noFill/>
              </a:ln>
              <a:effectLst/>
            </c:spPr>
            <c:extLst>
              <c:ext xmlns:c16="http://schemas.microsoft.com/office/drawing/2014/chart" uri="{C3380CC4-5D6E-409C-BE32-E72D297353CC}">
                <c16:uniqueId val="{00000007-C7F4-4FD6-979F-073F03707FB0}"/>
              </c:ext>
            </c:extLst>
          </c:dPt>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s-MX"/>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Sí</c:v>
                </c:pt>
                <c:pt idx="1">
                  <c:v>No</c:v>
                </c:pt>
                <c:pt idx="2">
                  <c:v>No sabe</c:v>
                </c:pt>
              </c:strCache>
            </c:strRef>
          </c:cat>
          <c:val>
            <c:numRef>
              <c:f>Sheet1!$B$2:$B$4</c:f>
              <c:numCache>
                <c:formatCode>General</c:formatCode>
                <c:ptCount val="3"/>
                <c:pt idx="0" formatCode="0.0">
                  <c:v>31</c:v>
                </c:pt>
                <c:pt idx="1">
                  <c:v>68.400000000000006</c:v>
                </c:pt>
                <c:pt idx="2">
                  <c:v>0.6</c:v>
                </c:pt>
              </c:numCache>
            </c:numRef>
          </c:val>
          <c:extLst>
            <c:ext xmlns:c16="http://schemas.microsoft.com/office/drawing/2014/chart" uri="{C3380CC4-5D6E-409C-BE32-E72D297353CC}">
              <c16:uniqueId val="{00000008-C7F4-4FD6-979F-073F03707FB0}"/>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lumMod val="50000"/>
              <a:lumOff val="50000"/>
            </a:schemeClr>
          </a:solidFill>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Regular"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Regular" charset="0"/>
              </a:defRPr>
            </a:lvl1pPr>
          </a:lstStyle>
          <a:p>
            <a:fld id="{EFC10EE1-B198-C942-8235-326C972CBB30}" type="datetimeFigureOut">
              <a:rPr lang="en-US" smtClean="0"/>
              <a:pPr/>
              <a:t>9/29/20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Regular"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Regular" charset="0"/>
              </a:defRPr>
            </a:lvl1pPr>
          </a:lstStyle>
          <a:p>
            <a:fld id="{006BE02D-20C0-F840-AFAC-BEA99C74FDC2}" type="slidenum">
              <a:rPr lang="en-US" smtClean="0"/>
              <a:pPr/>
              <a:t>‹Nº›</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Regular" charset="0"/>
        <a:ea typeface="+mn-ea"/>
        <a:cs typeface="+mn-cs"/>
      </a:defRPr>
    </a:lvl1pPr>
    <a:lvl2pPr marL="914217" algn="l" defTabSz="914217" rtl="0" eaLnBrk="1" latinLnBrk="0" hangingPunct="1">
      <a:defRPr sz="2400" b="0" i="0" kern="1200">
        <a:solidFill>
          <a:schemeClr val="tx1"/>
        </a:solidFill>
        <a:latin typeface="Lato Regular" charset="0"/>
        <a:ea typeface="+mn-ea"/>
        <a:cs typeface="+mn-cs"/>
      </a:defRPr>
    </a:lvl2pPr>
    <a:lvl3pPr marL="1828434" algn="l" defTabSz="914217" rtl="0" eaLnBrk="1" latinLnBrk="0" hangingPunct="1">
      <a:defRPr sz="2400" b="0" i="0" kern="1200">
        <a:solidFill>
          <a:schemeClr val="tx1"/>
        </a:solidFill>
        <a:latin typeface="Lato Regular" charset="0"/>
        <a:ea typeface="+mn-ea"/>
        <a:cs typeface="+mn-cs"/>
      </a:defRPr>
    </a:lvl3pPr>
    <a:lvl4pPr marL="2742651" algn="l" defTabSz="914217" rtl="0" eaLnBrk="1" latinLnBrk="0" hangingPunct="1">
      <a:defRPr sz="2400" b="0" i="0" kern="1200">
        <a:solidFill>
          <a:schemeClr val="tx1"/>
        </a:solidFill>
        <a:latin typeface="Lato Regular" charset="0"/>
        <a:ea typeface="+mn-ea"/>
        <a:cs typeface="+mn-cs"/>
      </a:defRPr>
    </a:lvl4pPr>
    <a:lvl5pPr marL="3656868" algn="l" defTabSz="914217" rtl="0" eaLnBrk="1" latinLnBrk="0" hangingPunct="1">
      <a:defRPr sz="2400" b="0" i="0" kern="1200">
        <a:solidFill>
          <a:schemeClr val="tx1"/>
        </a:solidFill>
        <a:latin typeface="Lato Regular"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215100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a:p>
        </p:txBody>
      </p:sp>
    </p:spTree>
    <p:extLst>
      <p:ext uri="{BB962C8B-B14F-4D97-AF65-F5344CB8AC3E}">
        <p14:creationId xmlns:p14="http://schemas.microsoft.com/office/powerpoint/2010/main" val="384256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84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2_Blank">
    <p:spTree>
      <p:nvGrpSpPr>
        <p:cNvPr id="1" name="Shape 84"/>
        <p:cNvGrpSpPr/>
        <p:nvPr/>
      </p:nvGrpSpPr>
      <p:grpSpPr>
        <a:xfrm>
          <a:off x="0" y="0"/>
          <a:ext cx="0" cy="0"/>
          <a:chOff x="0" y="0"/>
          <a:chExt cx="0" cy="0"/>
        </a:xfrm>
      </p:grpSpPr>
      <p:sp>
        <p:nvSpPr>
          <p:cNvPr id="90" name="Google Shape;90;p10"/>
          <p:cNvSpPr txBox="1">
            <a:spLocks noGrp="1"/>
          </p:cNvSpPr>
          <p:nvPr>
            <p:ph type="sldNum" idx="12"/>
          </p:nvPr>
        </p:nvSpPr>
        <p:spPr>
          <a:xfrm>
            <a:off x="-136098" y="12851733"/>
            <a:ext cx="930958" cy="864000"/>
          </a:xfrm>
          <a:prstGeom prst="rect">
            <a:avLst/>
          </a:prstGeom>
        </p:spPr>
        <p:txBody>
          <a:bodyPr spcFirstLastPara="1" wrap="square" lIns="91425" tIns="91425" rIns="91425" bIns="91425" anchor="t" anchorCtr="0">
            <a:noAutofit/>
          </a:bodyPr>
          <a:lstStyle>
            <a:lvl1pPr lvl="0" algn="ctr" rtl="0">
              <a:buNone/>
              <a:defRPr sz="2133">
                <a:solidFill>
                  <a:srgbClr val="FFFFFF"/>
                </a:solidFill>
                <a:latin typeface="Roboto Slab"/>
                <a:ea typeface="Roboto Slab"/>
                <a:cs typeface="Roboto Slab"/>
                <a:sym typeface="Roboto Slab"/>
              </a:defRPr>
            </a:lvl1pPr>
            <a:lvl2pPr lvl="1" algn="ctr" rtl="0">
              <a:buNone/>
              <a:defRPr sz="2133">
                <a:solidFill>
                  <a:srgbClr val="FFFFFF"/>
                </a:solidFill>
                <a:latin typeface="Roboto Slab"/>
                <a:ea typeface="Roboto Slab"/>
                <a:cs typeface="Roboto Slab"/>
                <a:sym typeface="Roboto Slab"/>
              </a:defRPr>
            </a:lvl2pPr>
            <a:lvl3pPr lvl="2" algn="ctr" rtl="0">
              <a:buNone/>
              <a:defRPr sz="2133">
                <a:solidFill>
                  <a:srgbClr val="FFFFFF"/>
                </a:solidFill>
                <a:latin typeface="Roboto Slab"/>
                <a:ea typeface="Roboto Slab"/>
                <a:cs typeface="Roboto Slab"/>
                <a:sym typeface="Roboto Slab"/>
              </a:defRPr>
            </a:lvl3pPr>
            <a:lvl4pPr lvl="3" algn="ctr" rtl="0">
              <a:buNone/>
              <a:defRPr sz="2133">
                <a:solidFill>
                  <a:srgbClr val="FFFFFF"/>
                </a:solidFill>
                <a:latin typeface="Roboto Slab"/>
                <a:ea typeface="Roboto Slab"/>
                <a:cs typeface="Roboto Slab"/>
                <a:sym typeface="Roboto Slab"/>
              </a:defRPr>
            </a:lvl4pPr>
            <a:lvl5pPr lvl="4" algn="ctr" rtl="0">
              <a:buNone/>
              <a:defRPr sz="2133">
                <a:solidFill>
                  <a:srgbClr val="FFFFFF"/>
                </a:solidFill>
                <a:latin typeface="Roboto Slab"/>
                <a:ea typeface="Roboto Slab"/>
                <a:cs typeface="Roboto Slab"/>
                <a:sym typeface="Roboto Slab"/>
              </a:defRPr>
            </a:lvl5pPr>
            <a:lvl6pPr lvl="5" algn="ctr" rtl="0">
              <a:buNone/>
              <a:defRPr sz="2133">
                <a:solidFill>
                  <a:srgbClr val="FFFFFF"/>
                </a:solidFill>
                <a:latin typeface="Roboto Slab"/>
                <a:ea typeface="Roboto Slab"/>
                <a:cs typeface="Roboto Slab"/>
                <a:sym typeface="Roboto Slab"/>
              </a:defRPr>
            </a:lvl6pPr>
            <a:lvl7pPr lvl="6" algn="ctr" rtl="0">
              <a:buNone/>
              <a:defRPr sz="2133">
                <a:solidFill>
                  <a:srgbClr val="FFFFFF"/>
                </a:solidFill>
                <a:latin typeface="Roboto Slab"/>
                <a:ea typeface="Roboto Slab"/>
                <a:cs typeface="Roboto Slab"/>
                <a:sym typeface="Roboto Slab"/>
              </a:defRPr>
            </a:lvl7pPr>
            <a:lvl8pPr lvl="7" algn="ctr" rtl="0">
              <a:buNone/>
              <a:defRPr sz="2133">
                <a:solidFill>
                  <a:srgbClr val="FFFFFF"/>
                </a:solidFill>
                <a:latin typeface="Roboto Slab"/>
                <a:ea typeface="Roboto Slab"/>
                <a:cs typeface="Roboto Slab"/>
                <a:sym typeface="Roboto Slab"/>
              </a:defRPr>
            </a:lvl8pPr>
            <a:lvl9pPr lvl="8" algn="ctr" rtl="0">
              <a:buNone/>
              <a:defRPr sz="2133">
                <a:solidFill>
                  <a:srgbClr val="FFFFFF"/>
                </a:solidFill>
                <a:latin typeface="Roboto Slab"/>
                <a:ea typeface="Roboto Slab"/>
                <a:cs typeface="Roboto Slab"/>
                <a:sym typeface="Roboto Slab"/>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86457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op left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1259215" y="994544"/>
            <a:ext cx="11099661" cy="1538549"/>
          </a:xfrm>
          <a:prstGeom prst="rect">
            <a:avLst/>
          </a:prstGeom>
        </p:spPr>
        <p:txBody>
          <a:bodyPr lIns="0"/>
          <a:lstStyle>
            <a:lvl1pPr marL="0" indent="0">
              <a:buNone/>
              <a:defRPr sz="10664" b="0" i="0">
                <a:solidFill>
                  <a:schemeClr val="tx1">
                    <a:lumMod val="50000"/>
                    <a:lumOff val="50000"/>
                  </a:schemeClr>
                </a:solidFill>
                <a:latin typeface="Raleway Light" charset="0"/>
                <a:ea typeface="Raleway Light" charset="0"/>
                <a:cs typeface="Raleway Light" charset="0"/>
              </a:defRPr>
            </a:lvl1pPr>
            <a:lvl2pPr marL="1218895" indent="0">
              <a:buNone/>
              <a:defRPr sz="10664" b="0" i="0">
                <a:latin typeface="Raleway Light" charset="0"/>
                <a:ea typeface="Raleway Light" charset="0"/>
                <a:cs typeface="Raleway Light" charset="0"/>
              </a:defRPr>
            </a:lvl2pPr>
            <a:lvl3pPr marL="2437790" indent="0">
              <a:buNone/>
              <a:defRPr sz="10664" b="0" i="0">
                <a:latin typeface="Raleway Light" charset="0"/>
                <a:ea typeface="Raleway Light" charset="0"/>
                <a:cs typeface="Raleway Light" charset="0"/>
              </a:defRPr>
            </a:lvl3pPr>
            <a:lvl4pPr marL="3656686" indent="0">
              <a:buNone/>
              <a:defRPr sz="10664" b="0" i="0">
                <a:latin typeface="Raleway Light" charset="0"/>
                <a:ea typeface="Raleway Light" charset="0"/>
                <a:cs typeface="Raleway Light" charset="0"/>
              </a:defRPr>
            </a:lvl4pPr>
            <a:lvl5pPr marL="4875581" indent="0">
              <a:buNone/>
              <a:defRPr sz="10664"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1259215" y="2651707"/>
            <a:ext cx="11099661" cy="591600"/>
          </a:xfrm>
          <a:prstGeom prst="rect">
            <a:avLst/>
          </a:prstGeom>
        </p:spPr>
        <p:txBody>
          <a:bodyPr lIns="0"/>
          <a:lstStyle>
            <a:lvl1pPr marL="0" indent="0">
              <a:buNone/>
              <a:defRPr sz="2666" b="1" i="0" baseline="0">
                <a:solidFill>
                  <a:schemeClr val="accent2"/>
                </a:solidFill>
                <a:latin typeface="Raleway Black" charset="0"/>
                <a:ea typeface="Raleway Black" charset="0"/>
                <a:cs typeface="Raleway Black" charset="0"/>
              </a:defRPr>
            </a:lvl1pPr>
            <a:lvl2pPr marL="1218895" indent="0">
              <a:buNone/>
              <a:defRPr sz="10664" b="0" i="0">
                <a:latin typeface="Raleway Light" charset="0"/>
                <a:ea typeface="Raleway Light" charset="0"/>
                <a:cs typeface="Raleway Light" charset="0"/>
              </a:defRPr>
            </a:lvl2pPr>
            <a:lvl3pPr marL="2437790" indent="0">
              <a:buNone/>
              <a:defRPr sz="10664" b="0" i="0">
                <a:latin typeface="Raleway Light" charset="0"/>
                <a:ea typeface="Raleway Light" charset="0"/>
                <a:cs typeface="Raleway Light" charset="0"/>
              </a:defRPr>
            </a:lvl3pPr>
            <a:lvl4pPr marL="3656686" indent="0">
              <a:buNone/>
              <a:defRPr sz="10664" b="0" i="0">
                <a:latin typeface="Raleway Light" charset="0"/>
                <a:ea typeface="Raleway Light" charset="0"/>
                <a:cs typeface="Raleway Light" charset="0"/>
              </a:defRPr>
            </a:lvl4pPr>
            <a:lvl5pPr marL="4875581" indent="0">
              <a:buNone/>
              <a:defRPr sz="10664"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65479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0893763" y="1524000"/>
            <a:ext cx="2590125" cy="2803912"/>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3199" b="0" i="0">
                <a:latin typeface="Titillium" charset="0"/>
                <a:ea typeface="Titillium" charset="0"/>
                <a:cs typeface="Titillium" charset="0"/>
              </a:defRPr>
            </a:lvl1pPr>
          </a:lstStyle>
          <a:p>
            <a:r>
              <a:rPr lang="en-US"/>
              <a:t>Insert Image</a:t>
            </a:r>
          </a:p>
        </p:txBody>
      </p:sp>
      <p:sp>
        <p:nvSpPr>
          <p:cNvPr id="8" name="Picture Placeholder 7"/>
          <p:cNvSpPr>
            <a:spLocks noGrp="1"/>
          </p:cNvSpPr>
          <p:nvPr>
            <p:ph type="pic" sz="quarter" idx="16" hasCustomPrompt="1"/>
          </p:nvPr>
        </p:nvSpPr>
        <p:spPr>
          <a:xfrm>
            <a:off x="10893763" y="5456044"/>
            <a:ext cx="2590125" cy="2803912"/>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3199"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7" hasCustomPrompt="1"/>
          </p:nvPr>
        </p:nvSpPr>
        <p:spPr>
          <a:xfrm>
            <a:off x="10893763" y="9388088"/>
            <a:ext cx="2590125" cy="2803912"/>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3199"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870599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251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sp>
        <p:nvSpPr>
          <p:cNvPr id="65" name="Title 64"/>
          <p:cNvSpPr>
            <a:spLocks noGrp="1"/>
          </p:cNvSpPr>
          <p:nvPr>
            <p:ph type="title"/>
          </p:nvPr>
        </p:nvSpPr>
        <p:spPr>
          <a:xfrm>
            <a:off x="3580468" y="2085718"/>
            <a:ext cx="17216715" cy="990972"/>
          </a:xfrm>
          <a:prstGeom prst="rect">
            <a:avLst/>
          </a:prstGeom>
        </p:spPr>
        <p:txBody>
          <a:bodyPr/>
          <a:lstStyle>
            <a:lvl1pPr algn="ctr">
              <a:defRPr sz="6398" b="0" i="0">
                <a:latin typeface="Titillium" charset="0"/>
                <a:ea typeface="Titillium" charset="0"/>
                <a:cs typeface="Titillium" charset="0"/>
              </a:defRPr>
            </a:lvl1pPr>
          </a:lstStyle>
          <a:p>
            <a:r>
              <a:rPr lang="en-US"/>
              <a:t>Click to edit Master 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33043" y="6833062"/>
            <a:ext cx="20111561" cy="12060508"/>
          </a:xfrm>
          <a:prstGeom prst="rect">
            <a:avLst/>
          </a:prstGeom>
          <a:effectLst/>
        </p:spPr>
      </p:pic>
      <p:sp>
        <p:nvSpPr>
          <p:cNvPr id="9" name="Picture Placeholder 2"/>
          <p:cNvSpPr>
            <a:spLocks noGrp="1"/>
          </p:cNvSpPr>
          <p:nvPr>
            <p:ph type="pic" sz="quarter" idx="12" hasCustomPrompt="1"/>
          </p:nvPr>
        </p:nvSpPr>
        <p:spPr>
          <a:xfrm>
            <a:off x="4469254" y="7750630"/>
            <a:ext cx="15446416" cy="9590316"/>
          </a:xfrm>
          <a:prstGeom prst="rect">
            <a:avLst/>
          </a:prstGeom>
          <a:pattFill prst="pct5">
            <a:fgClr>
              <a:schemeClr val="tx1"/>
            </a:fgClr>
            <a:bgClr>
              <a:schemeClr val="bg1">
                <a:lumMod val="85000"/>
              </a:schemeClr>
            </a:bgClr>
          </a:pattFill>
        </p:spPr>
        <p:txBody>
          <a:bodyPr anchor="ctr"/>
          <a:lstStyle>
            <a:lvl1pPr marL="0" indent="0" algn="ctr">
              <a:buNone/>
              <a:defRPr sz="3199"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801074210"/>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5"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5"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7" r:id="rId1"/>
    <p:sldLayoutId id="2147483985" r:id="rId2"/>
    <p:sldLayoutId id="2147483991" r:id="rId3"/>
    <p:sldLayoutId id="2147483997" r:id="rId4"/>
    <p:sldLayoutId id="2147484001" r:id="rId5"/>
    <p:sldLayoutId id="2147484017" r:id="rId6"/>
  </p:sldLayoutIdLst>
  <p:hf hdr="0" ftr="0" dt="0"/>
  <p:txStyles>
    <p:titleStyle>
      <a:lvl1pPr algn="l" defTabSz="1828464" rtl="0" eaLnBrk="1" latinLnBrk="0" hangingPunct="1">
        <a:lnSpc>
          <a:spcPct val="90000"/>
        </a:lnSpc>
        <a:spcBef>
          <a:spcPct val="0"/>
        </a:spcBef>
        <a:buNone/>
        <a:defRPr lang="en-US" sz="6000" kern="1200">
          <a:solidFill>
            <a:schemeClr val="tx1"/>
          </a:solidFill>
          <a:latin typeface="Lato Light"/>
          <a:ea typeface="+mj-ea"/>
          <a:cs typeface="Lato Light"/>
        </a:defRPr>
      </a:lvl1pPr>
    </p:titleStyle>
    <p:bodyStyle>
      <a:lvl1pPr marL="0" indent="0" algn="l" defTabSz="182846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33" indent="0" algn="l" defTabSz="182846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64" indent="0" algn="l" defTabSz="182846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97" indent="0" algn="l" defTabSz="1828464" rtl="0" eaLnBrk="1" latinLnBrk="0" hangingPunct="1">
        <a:lnSpc>
          <a:spcPct val="90000"/>
        </a:lnSpc>
        <a:spcBef>
          <a:spcPts val="1000"/>
        </a:spcBef>
        <a:buFont typeface="Arial" panose="020B0604020202020204" pitchFamily="34" charset="0"/>
        <a:buNone/>
        <a:defRPr lang="en-US" sz="3201" kern="1200" dirty="0" smtClean="0">
          <a:solidFill>
            <a:schemeClr val="tx1"/>
          </a:solidFill>
          <a:effectLst/>
          <a:latin typeface="Lato Light"/>
          <a:ea typeface="+mn-ea"/>
          <a:cs typeface="Lato Light"/>
        </a:defRPr>
      </a:lvl4pPr>
      <a:lvl5pPr marL="3656928" indent="0" algn="l" defTabSz="1828464" rtl="0" eaLnBrk="1" latinLnBrk="0" hangingPunct="1">
        <a:lnSpc>
          <a:spcPct val="90000"/>
        </a:lnSpc>
        <a:spcBef>
          <a:spcPts val="1000"/>
        </a:spcBef>
        <a:buFont typeface="Arial" panose="020B0604020202020204" pitchFamily="34" charset="0"/>
        <a:buNone/>
        <a:defRPr lang="en-US" sz="3201" kern="1200" dirty="0">
          <a:solidFill>
            <a:schemeClr val="tx1"/>
          </a:solidFill>
          <a:effectLst/>
          <a:latin typeface="Lato Light"/>
          <a:ea typeface="+mn-ea"/>
          <a:cs typeface="Lato Light"/>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64" rtl="0" eaLnBrk="1" latinLnBrk="0" hangingPunct="1">
        <a:defRPr sz="3600" kern="1200">
          <a:solidFill>
            <a:schemeClr val="tx1"/>
          </a:solidFill>
          <a:latin typeface="+mn-lt"/>
          <a:ea typeface="+mn-ea"/>
          <a:cs typeface="+mn-cs"/>
        </a:defRPr>
      </a:lvl1pPr>
      <a:lvl2pPr marL="914233" algn="l" defTabSz="1828464" rtl="0" eaLnBrk="1" latinLnBrk="0" hangingPunct="1">
        <a:defRPr sz="3600" kern="1200">
          <a:solidFill>
            <a:schemeClr val="tx1"/>
          </a:solidFill>
          <a:latin typeface="+mn-lt"/>
          <a:ea typeface="+mn-ea"/>
          <a:cs typeface="+mn-cs"/>
        </a:defRPr>
      </a:lvl2pPr>
      <a:lvl3pPr marL="1828464" algn="l" defTabSz="1828464" rtl="0" eaLnBrk="1" latinLnBrk="0" hangingPunct="1">
        <a:defRPr sz="3600" kern="1200">
          <a:solidFill>
            <a:schemeClr val="tx1"/>
          </a:solidFill>
          <a:latin typeface="+mn-lt"/>
          <a:ea typeface="+mn-ea"/>
          <a:cs typeface="+mn-cs"/>
        </a:defRPr>
      </a:lvl3pPr>
      <a:lvl4pPr marL="2742697" algn="l" defTabSz="1828464" rtl="0" eaLnBrk="1" latinLnBrk="0" hangingPunct="1">
        <a:defRPr sz="3600" kern="1200">
          <a:solidFill>
            <a:schemeClr val="tx1"/>
          </a:solidFill>
          <a:latin typeface="+mn-lt"/>
          <a:ea typeface="+mn-ea"/>
          <a:cs typeface="+mn-cs"/>
        </a:defRPr>
      </a:lvl4pPr>
      <a:lvl5pPr marL="3656928" algn="l" defTabSz="1828464" rtl="0" eaLnBrk="1" latinLnBrk="0" hangingPunct="1">
        <a:defRPr sz="3600" kern="1200">
          <a:solidFill>
            <a:schemeClr val="tx1"/>
          </a:solidFill>
          <a:latin typeface="+mn-lt"/>
          <a:ea typeface="+mn-ea"/>
          <a:cs typeface="+mn-cs"/>
        </a:defRPr>
      </a:lvl5pPr>
      <a:lvl6pPr marL="4571162" algn="l" defTabSz="1828464" rtl="0" eaLnBrk="1" latinLnBrk="0" hangingPunct="1">
        <a:defRPr sz="3600" kern="1200">
          <a:solidFill>
            <a:schemeClr val="tx1"/>
          </a:solidFill>
          <a:latin typeface="+mn-lt"/>
          <a:ea typeface="+mn-ea"/>
          <a:cs typeface="+mn-cs"/>
        </a:defRPr>
      </a:lvl6pPr>
      <a:lvl7pPr marL="5485394" algn="l" defTabSz="1828464" rtl="0" eaLnBrk="1" latinLnBrk="0" hangingPunct="1">
        <a:defRPr sz="3600" kern="1200">
          <a:solidFill>
            <a:schemeClr val="tx1"/>
          </a:solidFill>
          <a:latin typeface="+mn-lt"/>
          <a:ea typeface="+mn-ea"/>
          <a:cs typeface="+mn-cs"/>
        </a:defRPr>
      </a:lvl7pPr>
      <a:lvl8pPr marL="6399626" algn="l" defTabSz="1828464" rtl="0" eaLnBrk="1" latinLnBrk="0" hangingPunct="1">
        <a:defRPr sz="3600" kern="1200">
          <a:solidFill>
            <a:schemeClr val="tx1"/>
          </a:solidFill>
          <a:latin typeface="+mn-lt"/>
          <a:ea typeface="+mn-ea"/>
          <a:cs typeface="+mn-cs"/>
        </a:defRPr>
      </a:lvl8pPr>
      <a:lvl9pPr marL="7313858" algn="l" defTabSz="182846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216065" y="2817331"/>
            <a:ext cx="13783612" cy="3504137"/>
            <a:chOff x="1790700" y="2902344"/>
            <a:chExt cx="3684814" cy="1513178"/>
          </a:xfrm>
        </p:grpSpPr>
        <p:sp>
          <p:nvSpPr>
            <p:cNvPr id="22" name="TextBox 21"/>
            <p:cNvSpPr txBox="1"/>
            <p:nvPr/>
          </p:nvSpPr>
          <p:spPr>
            <a:xfrm>
              <a:off x="1790700" y="3257994"/>
              <a:ext cx="3684814" cy="1157528"/>
            </a:xfrm>
            <a:prstGeom prst="rect">
              <a:avLst/>
            </a:prstGeom>
            <a:noFill/>
          </p:spPr>
          <p:txBody>
            <a:bodyPr wrap="square" lIns="0" tIns="0" rIns="0" bIns="0" rtlCol="0">
              <a:spAutoFit/>
            </a:bodyPr>
            <a:lstStyle/>
            <a:p>
              <a:pPr>
                <a:lnSpc>
                  <a:spcPct val="80000"/>
                </a:lnSpc>
              </a:pPr>
              <a:r>
                <a:rPr lang="es-MX" sz="7198" dirty="0">
                  <a:latin typeface="Titillium Light" charset="0"/>
                  <a:ea typeface="Titillium Light" charset="0"/>
                  <a:cs typeface="Titillium Light" charset="0"/>
                </a:rPr>
                <a:t>Parametría</a:t>
              </a:r>
            </a:p>
            <a:p>
              <a:pPr>
                <a:lnSpc>
                  <a:spcPct val="80000"/>
                </a:lnSpc>
              </a:pPr>
              <a:r>
                <a:rPr lang="es-MX" sz="7198" dirty="0">
                  <a:latin typeface="Titillium Light" charset="0"/>
                  <a:ea typeface="Titillium Light" charset="0"/>
                  <a:cs typeface="Titillium Light" charset="0"/>
                </a:rPr>
                <a:t>Mendoza Blanco &amp; Asociados</a:t>
              </a:r>
            </a:p>
            <a:p>
              <a:pPr>
                <a:lnSpc>
                  <a:spcPct val="80000"/>
                </a:lnSpc>
              </a:pPr>
              <a:r>
                <a:rPr lang="es-MX" sz="7198" dirty="0">
                  <a:latin typeface="Titillium Light" charset="0"/>
                  <a:ea typeface="Titillium Light" charset="0"/>
                  <a:cs typeface="Titillium Light" charset="0"/>
                </a:rPr>
                <a:t>Demotecnia 2.0</a:t>
              </a:r>
            </a:p>
          </p:txBody>
        </p:sp>
        <p:sp>
          <p:nvSpPr>
            <p:cNvPr id="23" name="TextBox 22"/>
            <p:cNvSpPr txBox="1"/>
            <p:nvPr/>
          </p:nvSpPr>
          <p:spPr>
            <a:xfrm>
              <a:off x="1801585" y="2902344"/>
              <a:ext cx="2589057" cy="233490"/>
            </a:xfrm>
            <a:prstGeom prst="rect">
              <a:avLst/>
            </a:prstGeom>
            <a:noFill/>
          </p:spPr>
          <p:txBody>
            <a:bodyPr wrap="none" lIns="0" tIns="0" rIns="0" bIns="0" rtlCol="0">
              <a:spAutoFit/>
            </a:bodyPr>
            <a:lstStyle/>
            <a:p>
              <a:pPr>
                <a:lnSpc>
                  <a:spcPct val="80000"/>
                </a:lnSpc>
              </a:pPr>
              <a:r>
                <a:rPr lang="es-MX" sz="3700" spc="600" dirty="0">
                  <a:solidFill>
                    <a:srgbClr val="2D4A5C"/>
                  </a:solidFill>
                  <a:latin typeface="Titillium" charset="0"/>
                  <a:ea typeface="Titillium" charset="0"/>
                  <a:cs typeface="Titillium" charset="0"/>
                </a:rPr>
                <a:t>ENCUESTA DE RECONOCIMIENTO</a:t>
              </a:r>
            </a:p>
          </p:txBody>
        </p:sp>
      </p:grpSp>
      <p:sp>
        <p:nvSpPr>
          <p:cNvPr id="24" name="TextBox 23"/>
          <p:cNvSpPr txBox="1"/>
          <p:nvPr/>
        </p:nvSpPr>
        <p:spPr>
          <a:xfrm>
            <a:off x="1251315" y="6531617"/>
            <a:ext cx="11009478" cy="2005934"/>
          </a:xfrm>
          <a:prstGeom prst="rect">
            <a:avLst/>
          </a:prstGeom>
          <a:noFill/>
        </p:spPr>
        <p:txBody>
          <a:bodyPr wrap="square" lIns="0" tIns="0" rIns="182832" bIns="0" rtlCol="0">
            <a:spAutoFit/>
          </a:bodyPr>
          <a:lstStyle/>
          <a:p>
            <a:pPr>
              <a:lnSpc>
                <a:spcPct val="150000"/>
              </a:lnSpc>
            </a:pPr>
            <a:r>
              <a:rPr lang="es-MX" sz="3000" dirty="0">
                <a:solidFill>
                  <a:schemeClr val="tx1">
                    <a:alpha val="60000"/>
                  </a:schemeClr>
                </a:solidFill>
                <a:latin typeface="Titillium" charset="0"/>
                <a:ea typeface="Titillium" charset="0"/>
                <a:cs typeface="Titillium" charset="0"/>
              </a:rPr>
              <a:t>Proceso de Elección de la Presidencia y la Secretaría General del Partido Político Nacional Morena a través de una Encuesta Nacional de Reconocimiento a sus Militantes o Simpatizantes</a:t>
            </a:r>
          </a:p>
        </p:txBody>
      </p:sp>
      <p:pic>
        <p:nvPicPr>
          <p:cNvPr id="29" name="Picture 28">
            <a:extLst>
              <a:ext uri="{FF2B5EF4-FFF2-40B4-BE49-F238E27FC236}">
                <a16:creationId xmlns:a16="http://schemas.microsoft.com/office/drawing/2014/main" id="{8FFECB4D-18B4-4BF6-AB3E-FD94D6A3CB3F}"/>
              </a:ext>
            </a:extLst>
          </p:cNvPr>
          <p:cNvPicPr/>
          <p:nvPr/>
        </p:nvPicPr>
        <p:blipFill>
          <a:blip r:embed="rId2"/>
          <a:stretch>
            <a:fillRect/>
          </a:stretch>
        </p:blipFill>
        <p:spPr>
          <a:xfrm>
            <a:off x="7871240" y="11912777"/>
            <a:ext cx="4317585" cy="1476779"/>
          </a:xfrm>
          <a:prstGeom prst="rect">
            <a:avLst/>
          </a:prstGeom>
        </p:spPr>
      </p:pic>
      <p:pic>
        <p:nvPicPr>
          <p:cNvPr id="30" name="Picture 29">
            <a:extLst>
              <a:ext uri="{FF2B5EF4-FFF2-40B4-BE49-F238E27FC236}">
                <a16:creationId xmlns:a16="http://schemas.microsoft.com/office/drawing/2014/main" id="{7096C855-E188-4B79-829C-AA262DE28F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41914" y="12095825"/>
            <a:ext cx="3347181" cy="1110685"/>
          </a:xfrm>
          <a:prstGeom prst="rect">
            <a:avLst/>
          </a:prstGeom>
          <a:noFill/>
          <a:ln>
            <a:noFill/>
          </a:ln>
        </p:spPr>
      </p:pic>
      <p:pic>
        <p:nvPicPr>
          <p:cNvPr id="31" name="Imagen 32" descr="parametria - Instituto Nacional Electoral">
            <a:extLst>
              <a:ext uri="{FF2B5EF4-FFF2-40B4-BE49-F238E27FC236}">
                <a16:creationId xmlns:a16="http://schemas.microsoft.com/office/drawing/2014/main" id="{61CC89C8-3FD0-4346-B429-00E364419010}"/>
              </a:ext>
            </a:extLst>
          </p:cNvPr>
          <p:cNvPicPr/>
          <p:nvPr/>
        </p:nvPicPr>
        <p:blipFill rotWithShape="1">
          <a:blip r:embed="rId4">
            <a:extLst>
              <a:ext uri="{28A0092B-C50C-407E-A947-70E740481C1C}">
                <a14:useLocalDpi xmlns:a14="http://schemas.microsoft.com/office/drawing/2010/main" val="0"/>
              </a:ext>
            </a:extLst>
          </a:blip>
          <a:srcRect t="-1" b="7040"/>
          <a:stretch/>
        </p:blipFill>
        <p:spPr bwMode="auto">
          <a:xfrm>
            <a:off x="812588" y="11800881"/>
            <a:ext cx="3529326" cy="1405629"/>
          </a:xfrm>
          <a:prstGeom prst="rect">
            <a:avLst/>
          </a:prstGeom>
          <a:noFill/>
          <a:ln>
            <a:noFill/>
          </a:ln>
          <a:extLst>
            <a:ext uri="{53640926-AAD7-44D8-BBD7-CCE9431645EC}">
              <a14:shadowObscured xmlns:a14="http://schemas.microsoft.com/office/drawing/2010/main"/>
            </a:ext>
          </a:extLst>
        </p:spPr>
      </p:pic>
      <p:pic>
        <p:nvPicPr>
          <p:cNvPr id="35" name="Picture 34" descr="A picture containing drawing&#10;&#10;Description automatically generated">
            <a:extLst>
              <a:ext uri="{FF2B5EF4-FFF2-40B4-BE49-F238E27FC236}">
                <a16:creationId xmlns:a16="http://schemas.microsoft.com/office/drawing/2014/main" id="{5627F016-7FB1-4974-AD5D-D93DAF6F92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51769" y="360882"/>
            <a:ext cx="5065070" cy="2456450"/>
          </a:xfrm>
          <a:prstGeom prst="rect">
            <a:avLst/>
          </a:prstGeom>
        </p:spPr>
      </p:pic>
    </p:spTree>
    <p:extLst>
      <p:ext uri="{BB962C8B-B14F-4D97-AF65-F5344CB8AC3E}">
        <p14:creationId xmlns:p14="http://schemas.microsoft.com/office/powerpoint/2010/main" val="33817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9" name="Group 508">
            <a:extLst>
              <a:ext uri="{FF2B5EF4-FFF2-40B4-BE49-F238E27FC236}">
                <a16:creationId xmlns:a16="http://schemas.microsoft.com/office/drawing/2014/main" id="{7C36B675-68D6-4832-8714-90F5478AEF5D}"/>
              </a:ext>
            </a:extLst>
          </p:cNvPr>
          <p:cNvGrpSpPr/>
          <p:nvPr/>
        </p:nvGrpSpPr>
        <p:grpSpPr>
          <a:xfrm>
            <a:off x="2089202" y="2916681"/>
            <a:ext cx="21175236" cy="2226135"/>
            <a:chOff x="3884614" y="4279393"/>
            <a:chExt cx="7537605" cy="2226136"/>
          </a:xfrm>
        </p:grpSpPr>
        <p:sp>
          <p:nvSpPr>
            <p:cNvPr id="510" name="TextBox 509">
              <a:extLst>
                <a:ext uri="{FF2B5EF4-FFF2-40B4-BE49-F238E27FC236}">
                  <a16:creationId xmlns:a16="http://schemas.microsoft.com/office/drawing/2014/main" id="{74E63713-9963-4C00-8CA5-FBE2410727F8}"/>
                </a:ext>
              </a:extLst>
            </p:cNvPr>
            <p:cNvSpPr txBox="1"/>
            <p:nvPr/>
          </p:nvSpPr>
          <p:spPr>
            <a:xfrm>
              <a:off x="3884614" y="4920072"/>
              <a:ext cx="7537605" cy="1585457"/>
            </a:xfrm>
            <a:prstGeom prst="rect">
              <a:avLst/>
            </a:prstGeom>
            <a:noFill/>
          </p:spPr>
          <p:txBody>
            <a:bodyPr wrap="square" lIns="243796" tIns="121899" rIns="243796" bIns="121899" rtlCol="0">
              <a:spAutoFit/>
            </a:bodyPr>
            <a:lstStyle/>
            <a:p>
              <a:pPr>
                <a:lnSpc>
                  <a:spcPts val="3640"/>
                </a:lnSpc>
              </a:pPr>
              <a:r>
                <a:rPr lang="es-MX" sz="2400" dirty="0">
                  <a:solidFill>
                    <a:schemeClr val="tx1">
                      <a:lumMod val="75000"/>
                      <a:lumOff val="25000"/>
                    </a:schemeClr>
                  </a:solidFill>
                  <a:latin typeface="Lato Light" charset="0"/>
                  <a:ea typeface="Lato Light" charset="0"/>
                  <a:cs typeface="Lato Light" charset="0"/>
                </a:rPr>
                <a:t>Listado de secciones electorales del país, definidas por el INE, complementado con el listado nominal de secciones electorales, catálogo de manzanas y referencias cartográficas. Se utilizó la información de la actualización más reciente con corte a la fecha de emisión de la sentencia dictada en el incidente de incumplimiento SUP-JDC-1573/2019. </a:t>
              </a:r>
            </a:p>
          </p:txBody>
        </p:sp>
        <p:sp>
          <p:nvSpPr>
            <p:cNvPr id="511" name="TextBox 510">
              <a:extLst>
                <a:ext uri="{FF2B5EF4-FFF2-40B4-BE49-F238E27FC236}">
                  <a16:creationId xmlns:a16="http://schemas.microsoft.com/office/drawing/2014/main" id="{ACC05F59-E1E1-41DE-8799-2EAB3420FC1E}"/>
                </a:ext>
              </a:extLst>
            </p:cNvPr>
            <p:cNvSpPr txBox="1"/>
            <p:nvPr/>
          </p:nvSpPr>
          <p:spPr>
            <a:xfrm>
              <a:off x="3884614" y="4279393"/>
              <a:ext cx="7537605" cy="723874"/>
            </a:xfrm>
            <a:prstGeom prst="rect">
              <a:avLst/>
            </a:prstGeom>
            <a:noFill/>
          </p:spPr>
          <p:txBody>
            <a:bodyPr wrap="square" lIns="243796" tIns="121899" rIns="243796" bIns="121899" rtlCol="0">
              <a:spAutoFit/>
            </a:bodyPr>
            <a:lstStyle/>
            <a:p>
              <a:pPr>
                <a:lnSpc>
                  <a:spcPts val="4040"/>
                </a:lnSpc>
              </a:pPr>
              <a:r>
                <a:rPr lang="es-MX" sz="3201" b="1" dirty="0">
                  <a:solidFill>
                    <a:srgbClr val="2D4A5C"/>
                  </a:solidFill>
                  <a:latin typeface="Lato Regular" charset="0"/>
                  <a:ea typeface="Lato Regular" charset="0"/>
                  <a:cs typeface="Lato Regular" charset="0"/>
                </a:rPr>
                <a:t>Marco Muestral</a:t>
              </a:r>
              <a:endParaRPr lang="es-MX" sz="1400" b="1" dirty="0">
                <a:solidFill>
                  <a:srgbClr val="2D4A5C"/>
                </a:solidFill>
                <a:latin typeface="Lato Regular" charset="0"/>
                <a:ea typeface="Lato Regular" charset="0"/>
                <a:cs typeface="Lato Regular" charset="0"/>
              </a:endParaRPr>
            </a:p>
          </p:txBody>
        </p:sp>
      </p:grpSp>
      <p:grpSp>
        <p:nvGrpSpPr>
          <p:cNvPr id="515" name="Group 514">
            <a:extLst>
              <a:ext uri="{FF2B5EF4-FFF2-40B4-BE49-F238E27FC236}">
                <a16:creationId xmlns:a16="http://schemas.microsoft.com/office/drawing/2014/main" id="{A621F24B-3202-4765-A61A-1E188E44B6B9}"/>
              </a:ext>
            </a:extLst>
          </p:cNvPr>
          <p:cNvGrpSpPr/>
          <p:nvPr/>
        </p:nvGrpSpPr>
        <p:grpSpPr>
          <a:xfrm>
            <a:off x="2089202" y="5861100"/>
            <a:ext cx="21175236" cy="6381119"/>
            <a:chOff x="3884614" y="4279393"/>
            <a:chExt cx="7537605" cy="6381121"/>
          </a:xfrm>
        </p:grpSpPr>
        <p:sp>
          <p:nvSpPr>
            <p:cNvPr id="516" name="TextBox 515">
              <a:extLst>
                <a:ext uri="{FF2B5EF4-FFF2-40B4-BE49-F238E27FC236}">
                  <a16:creationId xmlns:a16="http://schemas.microsoft.com/office/drawing/2014/main" id="{12C094FE-D04F-430C-924A-9AF80F9D5A7C}"/>
                </a:ext>
              </a:extLst>
            </p:cNvPr>
            <p:cNvSpPr txBox="1"/>
            <p:nvPr/>
          </p:nvSpPr>
          <p:spPr>
            <a:xfrm>
              <a:off x="3884614" y="4920072"/>
              <a:ext cx="7537605" cy="5740442"/>
            </a:xfrm>
            <a:prstGeom prst="rect">
              <a:avLst/>
            </a:prstGeom>
            <a:noFill/>
          </p:spPr>
          <p:txBody>
            <a:bodyPr wrap="square" lIns="243796" tIns="121899" rIns="243796" bIns="121899" rtlCol="0">
              <a:spAutoFit/>
            </a:bodyPr>
            <a:lstStyle/>
            <a:p>
              <a:pPr>
                <a:lnSpc>
                  <a:spcPts val="3640"/>
                </a:lnSpc>
              </a:pPr>
              <a:r>
                <a:rPr lang="es-MX" sz="2400" b="1" dirty="0">
                  <a:solidFill>
                    <a:schemeClr val="tx1">
                      <a:lumMod val="75000"/>
                      <a:lumOff val="25000"/>
                    </a:schemeClr>
                  </a:solidFill>
                  <a:latin typeface="Lato Light" charset="0"/>
                  <a:ea typeface="Lato Light" charset="0"/>
                  <a:cs typeface="Lato Light" charset="0"/>
                </a:rPr>
                <a:t>Población objetivo: </a:t>
              </a:r>
              <a:r>
                <a:rPr lang="es-MX" sz="2400" dirty="0">
                  <a:solidFill>
                    <a:schemeClr val="tx1">
                      <a:lumMod val="75000"/>
                      <a:lumOff val="25000"/>
                    </a:schemeClr>
                  </a:solidFill>
                  <a:latin typeface="Lato Light" charset="0"/>
                  <a:ea typeface="Lato Light" charset="0"/>
                  <a:cs typeface="Lato Light" charset="0"/>
                </a:rPr>
                <a:t>Población mexicana residente en el país de 18 años o más, con credencial para votar válida y vigente registrada en la Lista Nominal con corte a la fecha de emisión de la sentencia dictada en el incidente de incumplimiento SUP-JDC-1573/2019, que se auto adscriba como militante o simpatizante del partido político MORENA. Los resultados de la encuesta reflejan sólo las opiniones y preferencias de los militantes y simpatizantes de MORENA.</a:t>
              </a:r>
            </a:p>
            <a:p>
              <a:pPr>
                <a:lnSpc>
                  <a:spcPts val="3640"/>
                </a:lnSpc>
              </a:pPr>
              <a:endParaRPr lang="es-MX" sz="2400" dirty="0">
                <a:solidFill>
                  <a:schemeClr val="tx1">
                    <a:lumMod val="75000"/>
                    <a:lumOff val="25000"/>
                  </a:schemeClr>
                </a:solidFill>
                <a:latin typeface="Lato Light" charset="0"/>
                <a:ea typeface="Lato Light" charset="0"/>
                <a:cs typeface="Lato Light" charset="0"/>
              </a:endParaRPr>
            </a:p>
            <a:p>
              <a:pPr>
                <a:lnSpc>
                  <a:spcPts val="3640"/>
                </a:lnSpc>
              </a:pPr>
              <a:r>
                <a:rPr lang="es-MX" sz="2400" b="1" dirty="0">
                  <a:solidFill>
                    <a:schemeClr val="tx1">
                      <a:lumMod val="75000"/>
                      <a:lumOff val="25000"/>
                    </a:schemeClr>
                  </a:solidFill>
                  <a:latin typeface="Lato Light" charset="0"/>
                  <a:ea typeface="Lato Light" charset="0"/>
                  <a:cs typeface="Lato Light" charset="0"/>
                </a:rPr>
                <a:t>Procedimiento de Selección de Unidades: </a:t>
              </a:r>
              <a:r>
                <a:rPr lang="es-MX" sz="2400" dirty="0">
                  <a:solidFill>
                    <a:schemeClr val="tx1">
                      <a:lumMod val="75000"/>
                      <a:lumOff val="25000"/>
                    </a:schemeClr>
                  </a:solidFill>
                  <a:latin typeface="Lato Light" charset="0"/>
                  <a:ea typeface="Lato Light" charset="0"/>
                  <a:cs typeface="Lato Light" charset="0"/>
                </a:rPr>
                <a:t>Para las </a:t>
              </a:r>
              <a:r>
                <a:rPr lang="es-MX" sz="2400" u="sng" dirty="0">
                  <a:solidFill>
                    <a:schemeClr val="tx1">
                      <a:lumMod val="75000"/>
                      <a:lumOff val="25000"/>
                    </a:schemeClr>
                  </a:solidFill>
                  <a:latin typeface="Lato Light" charset="0"/>
                  <a:ea typeface="Lato Light" charset="0"/>
                  <a:cs typeface="Lato Light" charset="0"/>
                </a:rPr>
                <a:t>unidades primarias de muestreo</a:t>
              </a:r>
              <a:r>
                <a:rPr lang="es-MX" sz="2400" dirty="0">
                  <a:solidFill>
                    <a:schemeClr val="tx1">
                      <a:lumMod val="75000"/>
                      <a:lumOff val="25000"/>
                    </a:schemeClr>
                  </a:solidFill>
                  <a:latin typeface="Lato Light" charset="0"/>
                  <a:ea typeface="Lato Light" charset="0"/>
                  <a:cs typeface="Lato Light" charset="0"/>
                </a:rPr>
                <a:t>, el diseño muestral fue estratificado por tipo de sección electoral (Urbana, Rural y Mixta) y al interior de cada estrato se realizó la selección de individuos de la población objetivo en cuatro etapas, donde las unidades primarias de muestreo con características similares se agruparon de manera excluyente para formar estratos, con el objetivo de disminuir la varianza de las estimaciones. La estratificación de las secciones se realizó considerando el tipo de sección electoral definida por el INE. La cantidad de secciones de cada estrato (Urbana, Rural y Mixta) en muestra se distribuyó proporcionalmente al tamaño de la lista nominal de estos estratos. La selección de unidades primarias, secciones electorales, se hizo mediante un muestreo sistemático con probabilidad proporcional al tamaño de la sección (PPT), donde el tamaño está definido por el listado nominal. </a:t>
              </a:r>
            </a:p>
          </p:txBody>
        </p:sp>
        <p:sp>
          <p:nvSpPr>
            <p:cNvPr id="517" name="TextBox 516">
              <a:extLst>
                <a:ext uri="{FF2B5EF4-FFF2-40B4-BE49-F238E27FC236}">
                  <a16:creationId xmlns:a16="http://schemas.microsoft.com/office/drawing/2014/main" id="{350C0FBA-40FE-484D-B919-4408B433DF15}"/>
                </a:ext>
              </a:extLst>
            </p:cNvPr>
            <p:cNvSpPr txBox="1"/>
            <p:nvPr/>
          </p:nvSpPr>
          <p:spPr>
            <a:xfrm>
              <a:off x="3884614" y="4279393"/>
              <a:ext cx="7537605" cy="723874"/>
            </a:xfrm>
            <a:prstGeom prst="rect">
              <a:avLst/>
            </a:prstGeom>
            <a:noFill/>
          </p:spPr>
          <p:txBody>
            <a:bodyPr wrap="square" lIns="243796" tIns="121899" rIns="243796" bIns="121899" rtlCol="0">
              <a:spAutoFit/>
            </a:bodyPr>
            <a:lstStyle/>
            <a:p>
              <a:pPr>
                <a:lnSpc>
                  <a:spcPts val="4040"/>
                </a:lnSpc>
              </a:pPr>
              <a:r>
                <a:rPr lang="es-MX" sz="3201" b="1" dirty="0">
                  <a:solidFill>
                    <a:srgbClr val="2D4A5C"/>
                  </a:solidFill>
                  <a:latin typeface="Lato Regular" charset="0"/>
                  <a:ea typeface="Lato Regular" charset="0"/>
                  <a:cs typeface="Lato Regular" charset="0"/>
                </a:rPr>
                <a:t>Diseño Muestral</a:t>
              </a:r>
              <a:endParaRPr lang="es-MX" sz="1400" b="1" dirty="0">
                <a:solidFill>
                  <a:srgbClr val="2D4A5C"/>
                </a:solidFill>
                <a:latin typeface="Lato Regular" charset="0"/>
                <a:ea typeface="Lato Regular" charset="0"/>
                <a:cs typeface="Lato Regular" charset="0"/>
              </a:endParaRPr>
            </a:p>
          </p:txBody>
        </p:sp>
      </p:grpSp>
      <p:sp>
        <p:nvSpPr>
          <p:cNvPr id="5" name="Marcador de texto 2">
            <a:extLst>
              <a:ext uri="{FF2B5EF4-FFF2-40B4-BE49-F238E27FC236}">
                <a16:creationId xmlns:a16="http://schemas.microsoft.com/office/drawing/2014/main" id="{6B14CBB5-4363-495A-B343-111F4E3D5077}"/>
              </a:ext>
            </a:extLst>
          </p:cNvPr>
          <p:cNvSpPr txBox="1">
            <a:spLocks/>
          </p:cNvSpPr>
          <p:nvPr/>
        </p:nvSpPr>
        <p:spPr>
          <a:xfrm>
            <a:off x="0" y="994545"/>
            <a:ext cx="24377649" cy="960810"/>
          </a:xfrm>
          <a:prstGeom prst="rect">
            <a:avLst/>
          </a:prstGeom>
        </p:spPr>
        <p:txBody>
          <a:bodyPr vert="horz" lIns="0" tIns="91422" rIns="182843" bIns="91422" rtlCol="0">
            <a:normAutofit fontScale="62500" lnSpcReduction="20000"/>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s-MX" dirty="0">
                <a:latin typeface="Helvetica neue light"/>
              </a:rPr>
              <a:t>Ficha Metodológica</a:t>
            </a:r>
          </a:p>
        </p:txBody>
      </p:sp>
      <p:sp>
        <p:nvSpPr>
          <p:cNvPr id="6" name="Rectángulo redondeado 7">
            <a:extLst>
              <a:ext uri="{FF2B5EF4-FFF2-40B4-BE49-F238E27FC236}">
                <a16:creationId xmlns:a16="http://schemas.microsoft.com/office/drawing/2014/main" id="{0B54F168-4355-4C0A-AD7B-E5B4ADEFA5EC}"/>
              </a:ext>
            </a:extLst>
          </p:cNvPr>
          <p:cNvSpPr/>
          <p:nvPr/>
        </p:nvSpPr>
        <p:spPr>
          <a:xfrm>
            <a:off x="1378279" y="3201824"/>
            <a:ext cx="267152" cy="960810"/>
          </a:xfrm>
          <a:prstGeom prst="roundRect">
            <a:avLst>
              <a:gd name="adj" fmla="val 50000"/>
            </a:avLst>
          </a:prstGeom>
          <a:solidFill>
            <a:srgbClr val="2D4A5C"/>
          </a:solidFill>
          <a:ln>
            <a:solidFill>
              <a:srgbClr val="2D4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7" name="Rectángulo redondeado 7">
            <a:extLst>
              <a:ext uri="{FF2B5EF4-FFF2-40B4-BE49-F238E27FC236}">
                <a16:creationId xmlns:a16="http://schemas.microsoft.com/office/drawing/2014/main" id="{7134EB8F-AAFE-401C-A6C7-99BACB1A3402}"/>
              </a:ext>
            </a:extLst>
          </p:cNvPr>
          <p:cNvSpPr/>
          <p:nvPr/>
        </p:nvSpPr>
        <p:spPr>
          <a:xfrm>
            <a:off x="1315042" y="6223037"/>
            <a:ext cx="267152" cy="960810"/>
          </a:xfrm>
          <a:prstGeom prst="roundRect">
            <a:avLst>
              <a:gd name="adj" fmla="val 50000"/>
            </a:avLst>
          </a:prstGeom>
          <a:solidFill>
            <a:srgbClr val="6BB0DB"/>
          </a:solidFill>
          <a:ln>
            <a:solidFill>
              <a:srgbClr val="6BB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4"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D0139796-18FA-440D-B7B4-34F5B4BA388F}"/>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8" name="Slide Number">
            <a:extLst>
              <a:ext uri="{FF2B5EF4-FFF2-40B4-BE49-F238E27FC236}">
                <a16:creationId xmlns:a16="http://schemas.microsoft.com/office/drawing/2014/main" id="{11F41EA0-AD3D-465D-BD51-19D718B3F49D}"/>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10</a:t>
            </a:fld>
            <a:endParaRPr lang="es-MX" dirty="0"/>
          </a:p>
        </p:txBody>
      </p:sp>
    </p:spTree>
    <p:extLst>
      <p:ext uri="{BB962C8B-B14F-4D97-AF65-F5344CB8AC3E}">
        <p14:creationId xmlns:p14="http://schemas.microsoft.com/office/powerpoint/2010/main" val="98542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5" name="Group 514">
            <a:extLst>
              <a:ext uri="{FF2B5EF4-FFF2-40B4-BE49-F238E27FC236}">
                <a16:creationId xmlns:a16="http://schemas.microsoft.com/office/drawing/2014/main" id="{A621F24B-3202-4765-A61A-1E188E44B6B9}"/>
              </a:ext>
            </a:extLst>
          </p:cNvPr>
          <p:cNvGrpSpPr/>
          <p:nvPr/>
        </p:nvGrpSpPr>
        <p:grpSpPr>
          <a:xfrm>
            <a:off x="2118270" y="2856944"/>
            <a:ext cx="21409940" cy="10120502"/>
            <a:chOff x="3884614" y="4279393"/>
            <a:chExt cx="7537605" cy="9612774"/>
          </a:xfrm>
        </p:grpSpPr>
        <p:sp>
          <p:nvSpPr>
            <p:cNvPr id="516" name="TextBox 515">
              <a:extLst>
                <a:ext uri="{FF2B5EF4-FFF2-40B4-BE49-F238E27FC236}">
                  <a16:creationId xmlns:a16="http://schemas.microsoft.com/office/drawing/2014/main" id="{12C094FE-D04F-430C-924A-9AF80F9D5A7C}"/>
                </a:ext>
              </a:extLst>
            </p:cNvPr>
            <p:cNvSpPr txBox="1"/>
            <p:nvPr/>
          </p:nvSpPr>
          <p:spPr>
            <a:xfrm>
              <a:off x="3884614" y="4920072"/>
              <a:ext cx="7537605" cy="8972095"/>
            </a:xfrm>
            <a:prstGeom prst="rect">
              <a:avLst/>
            </a:prstGeom>
            <a:noFill/>
          </p:spPr>
          <p:txBody>
            <a:bodyPr wrap="square" lIns="243796" tIns="121899" rIns="243796" bIns="121899" rtlCol="0">
              <a:spAutoFit/>
            </a:bodyPr>
            <a:lstStyle/>
            <a:p>
              <a:pPr>
                <a:lnSpc>
                  <a:spcPts val="3640"/>
                </a:lnSpc>
              </a:pPr>
              <a:r>
                <a:rPr lang="es-MX" sz="2400" b="1" dirty="0">
                  <a:solidFill>
                    <a:schemeClr val="tx1">
                      <a:lumMod val="75000"/>
                      <a:lumOff val="25000"/>
                    </a:schemeClr>
                  </a:solidFill>
                  <a:latin typeface="Lato Light" charset="0"/>
                  <a:ea typeface="Lato Light" charset="0"/>
                  <a:cs typeface="Lato Light" charset="0"/>
                </a:rPr>
                <a:t>Procedimiento de Selección de Unidades (cont.): </a:t>
              </a:r>
              <a:r>
                <a:rPr lang="es-MX" sz="2400" dirty="0">
                  <a:solidFill>
                    <a:schemeClr val="tx1">
                      <a:lumMod val="75000"/>
                      <a:lumOff val="25000"/>
                    </a:schemeClr>
                  </a:solidFill>
                  <a:latin typeface="Lato Light" charset="0"/>
                  <a:ea typeface="Lato Light" charset="0"/>
                  <a:cs typeface="Lato Light" charset="0"/>
                </a:rPr>
                <a:t>Las </a:t>
              </a:r>
              <a:r>
                <a:rPr lang="es-MX" sz="2400" u="sng" dirty="0">
                  <a:solidFill>
                    <a:schemeClr val="tx1">
                      <a:lumMod val="75000"/>
                      <a:lumOff val="25000"/>
                    </a:schemeClr>
                  </a:solidFill>
                  <a:latin typeface="Lato Light" charset="0"/>
                  <a:ea typeface="Lato Light" charset="0"/>
                  <a:cs typeface="Lato Light" charset="0"/>
                </a:rPr>
                <a:t>unidades secundarias de muestreo</a:t>
              </a:r>
              <a:r>
                <a:rPr lang="es-MX" sz="2400" dirty="0">
                  <a:solidFill>
                    <a:schemeClr val="tx1">
                      <a:lumMod val="75000"/>
                      <a:lumOff val="25000"/>
                    </a:schemeClr>
                  </a:solidFill>
                  <a:latin typeface="Lato Light" charset="0"/>
                  <a:ea typeface="Lato Light" charset="0"/>
                  <a:cs typeface="Lato Light" charset="0"/>
                </a:rPr>
                <a:t> son las manzanas de las secciones seleccionadas en la etapa 1, las cuáles se seleccionaron mediante un muestreo aleatorio simple sin reemplazo (MASSR). En las secciones urbanas, las manzanas son las unidades secundarias de muestreo. En esta segunda etapa se seleccionaron aleatoriamente las manzanas dentro de la sección electoral. Se realizaron como máximo 10 entrevistas efectivas por manzana y diez por sección electoral con el fin de tener mejor dispersión geográfica. En aquellas secciones electorales dónde sólo existió una manzana, todas las entrevistas se realizaron en dicha manzana. Para las secciones rurales y mixtas que no presentaron un amanzanamiento definido, los conglomerados de viviendas fueron las unidades secundarias de muestreo. </a:t>
              </a:r>
            </a:p>
            <a:p>
              <a:pPr>
                <a:lnSpc>
                  <a:spcPts val="3640"/>
                </a:lnSpc>
              </a:pPr>
              <a:r>
                <a:rPr lang="es-MX" sz="2400" dirty="0">
                  <a:solidFill>
                    <a:schemeClr val="tx1">
                      <a:lumMod val="75000"/>
                      <a:lumOff val="25000"/>
                    </a:schemeClr>
                  </a:solidFill>
                  <a:latin typeface="Lato Light" charset="0"/>
                  <a:ea typeface="Lato Light" charset="0"/>
                  <a:cs typeface="Lato Light" charset="0"/>
                </a:rPr>
                <a:t>En caso de que no se localizaran viviendas de la población objetivo o no se llegara a 10 entrevistas efectivas, se seleccionaron manzanas  adicionales en la sección ordenadas aleatoriamente hasta completar las entrevistas efectivas requeridas. </a:t>
              </a:r>
            </a:p>
            <a:p>
              <a:pPr>
                <a:lnSpc>
                  <a:spcPts val="3640"/>
                </a:lnSpc>
              </a:pPr>
              <a:endParaRPr lang="es-MX" sz="2400" dirty="0">
                <a:solidFill>
                  <a:schemeClr val="tx1">
                    <a:lumMod val="75000"/>
                    <a:lumOff val="25000"/>
                  </a:schemeClr>
                </a:solidFill>
                <a:latin typeface="Lato Light" charset="0"/>
                <a:ea typeface="Lato Light" charset="0"/>
                <a:cs typeface="Lato Light" charset="0"/>
              </a:endParaRPr>
            </a:p>
            <a:p>
              <a:pPr>
                <a:lnSpc>
                  <a:spcPts val="3640"/>
                </a:lnSpc>
              </a:pPr>
              <a:r>
                <a:rPr lang="es-MX" sz="2400" dirty="0">
                  <a:solidFill>
                    <a:schemeClr val="tx1">
                      <a:lumMod val="75000"/>
                      <a:lumOff val="25000"/>
                    </a:schemeClr>
                  </a:solidFill>
                  <a:latin typeface="Lato Light" charset="0"/>
                  <a:ea typeface="Lato Light" charset="0"/>
                  <a:cs typeface="Lato Light" charset="0"/>
                </a:rPr>
                <a:t>Las </a:t>
              </a:r>
              <a:r>
                <a:rPr lang="es-MX" sz="2400" u="sng" dirty="0">
                  <a:solidFill>
                    <a:schemeClr val="tx1">
                      <a:lumMod val="75000"/>
                      <a:lumOff val="25000"/>
                    </a:schemeClr>
                  </a:solidFill>
                  <a:latin typeface="Lato Light" charset="0"/>
                  <a:ea typeface="Lato Light" charset="0"/>
                  <a:cs typeface="Lato Light" charset="0"/>
                </a:rPr>
                <a:t>unidades terciarias de muestreo</a:t>
              </a:r>
              <a:r>
                <a:rPr lang="es-MX" sz="2400" dirty="0">
                  <a:solidFill>
                    <a:schemeClr val="tx1">
                      <a:lumMod val="75000"/>
                      <a:lumOff val="25000"/>
                    </a:schemeClr>
                  </a:solidFill>
                  <a:latin typeface="Lato Light" charset="0"/>
                  <a:ea typeface="Lato Light" charset="0"/>
                  <a:cs typeface="Lato Light" charset="0"/>
                </a:rPr>
                <a:t> son las viviendas. La selección de 10 viviendas se hizo mediante un muestreo sistemático con arranque aleatorio. Se incluyeron todos los hogares localizados en casas, departamentos, condominios horizontales y andadores. Se excluyeron las viviendas colectivas (casas de huéspedes, hoteles o pensiones, viviendas móviles, etc.).</a:t>
              </a:r>
            </a:p>
            <a:p>
              <a:pPr>
                <a:lnSpc>
                  <a:spcPts val="3640"/>
                </a:lnSpc>
              </a:pPr>
              <a:endParaRPr lang="es-MX" sz="2400" dirty="0">
                <a:solidFill>
                  <a:schemeClr val="tx1">
                    <a:lumMod val="75000"/>
                    <a:lumOff val="25000"/>
                  </a:schemeClr>
                </a:solidFill>
                <a:latin typeface="Lato Light" charset="0"/>
                <a:ea typeface="Lato Light" charset="0"/>
                <a:cs typeface="Lato Light" charset="0"/>
              </a:endParaRPr>
            </a:p>
            <a:p>
              <a:pPr>
                <a:lnSpc>
                  <a:spcPts val="3640"/>
                </a:lnSpc>
              </a:pPr>
              <a:r>
                <a:rPr lang="es-MX" sz="2400" dirty="0">
                  <a:solidFill>
                    <a:schemeClr val="tx1">
                      <a:lumMod val="75000"/>
                      <a:lumOff val="25000"/>
                    </a:schemeClr>
                  </a:solidFill>
                  <a:latin typeface="Lato Light" charset="0"/>
                  <a:ea typeface="Lato Light" charset="0"/>
                  <a:cs typeface="Lato Light" charset="0"/>
                </a:rPr>
                <a:t>La </a:t>
              </a:r>
              <a:r>
                <a:rPr lang="es-MX" sz="2400" u="sng" dirty="0">
                  <a:solidFill>
                    <a:schemeClr val="tx1">
                      <a:lumMod val="75000"/>
                      <a:lumOff val="25000"/>
                    </a:schemeClr>
                  </a:solidFill>
                  <a:latin typeface="Lato Light" charset="0"/>
                  <a:ea typeface="Lato Light" charset="0"/>
                  <a:cs typeface="Lato Light" charset="0"/>
                </a:rPr>
                <a:t>selección del informante</a:t>
              </a:r>
              <a:r>
                <a:rPr lang="es-MX" sz="2400" dirty="0">
                  <a:solidFill>
                    <a:schemeClr val="tx1">
                      <a:lumMod val="75000"/>
                      <a:lumOff val="25000"/>
                    </a:schemeClr>
                  </a:solidFill>
                  <a:latin typeface="Lato Light" charset="0"/>
                  <a:ea typeface="Lato Light" charset="0"/>
                  <a:cs typeface="Lato Light" charset="0"/>
                </a:rPr>
                <a:t> se hizo por método de selección aleatoria simple sobre un marco de la totalidad de personas mayores de edad residentes en la vivienda. Para ello, el software del dispositivo móvil proporcionó un número aleatorio entre las personas elegibles e indicó la seleccionada para contestar la entrevista. En caso de que la primera persona seleccionada no estuviera en la vivienda, se sustituyó por una nueva selección, registrando el código correspondiente a efecto de analizar los casos donde no fue posible realizar las entrevistas. Este registro de no entrevista para las personas no presentes en la vivienda fue crucial a efecto de determinar posibles sesgos por edad y género que requirieron ser ponderados en la encuesta. Se realizó como máximo una entrevista por vivienda, entendida ésta como haber iniciado la entrevista desde las preguntas filtro del cuestionario.</a:t>
              </a:r>
              <a:r>
                <a:rPr lang="es-MX" sz="2400" dirty="0">
                  <a:latin typeface="Lato Light" charset="0"/>
                  <a:ea typeface="Lato Light" charset="0"/>
                  <a:cs typeface="Lato Light" charset="0"/>
                </a:rPr>
                <a:t>	</a:t>
              </a:r>
            </a:p>
          </p:txBody>
        </p:sp>
        <p:sp>
          <p:nvSpPr>
            <p:cNvPr id="517" name="TextBox 516">
              <a:extLst>
                <a:ext uri="{FF2B5EF4-FFF2-40B4-BE49-F238E27FC236}">
                  <a16:creationId xmlns:a16="http://schemas.microsoft.com/office/drawing/2014/main" id="{350C0FBA-40FE-484D-B919-4408B433DF15}"/>
                </a:ext>
              </a:extLst>
            </p:cNvPr>
            <p:cNvSpPr txBox="1"/>
            <p:nvPr/>
          </p:nvSpPr>
          <p:spPr>
            <a:xfrm>
              <a:off x="3884614" y="4279393"/>
              <a:ext cx="7537605" cy="723874"/>
            </a:xfrm>
            <a:prstGeom prst="rect">
              <a:avLst/>
            </a:prstGeom>
            <a:noFill/>
          </p:spPr>
          <p:txBody>
            <a:bodyPr wrap="square" lIns="243796" tIns="121899" rIns="243796" bIns="121899" rtlCol="0">
              <a:spAutoFit/>
            </a:bodyPr>
            <a:lstStyle/>
            <a:p>
              <a:pPr>
                <a:lnSpc>
                  <a:spcPts val="4040"/>
                </a:lnSpc>
              </a:pPr>
              <a:r>
                <a:rPr lang="es-MX" sz="3201" b="1" dirty="0">
                  <a:solidFill>
                    <a:srgbClr val="2D4A5C"/>
                  </a:solidFill>
                  <a:latin typeface="Lato Regular" charset="0"/>
                  <a:ea typeface="Lato Regular" charset="0"/>
                  <a:cs typeface="Lato Regular" charset="0"/>
                </a:rPr>
                <a:t>Diseño Muestral</a:t>
              </a:r>
              <a:endParaRPr lang="es-MX" sz="1400" b="1" dirty="0">
                <a:solidFill>
                  <a:srgbClr val="2D4A5C"/>
                </a:solidFill>
                <a:latin typeface="Lato Regular" charset="0"/>
                <a:ea typeface="Lato Regular" charset="0"/>
                <a:cs typeface="Lato Regular" charset="0"/>
              </a:endParaRPr>
            </a:p>
          </p:txBody>
        </p:sp>
      </p:grpSp>
      <p:sp>
        <p:nvSpPr>
          <p:cNvPr id="7" name="Marcador de texto 2">
            <a:extLst>
              <a:ext uri="{FF2B5EF4-FFF2-40B4-BE49-F238E27FC236}">
                <a16:creationId xmlns:a16="http://schemas.microsoft.com/office/drawing/2014/main" id="{918CA872-9690-458C-825B-77277ABD05B2}"/>
              </a:ext>
            </a:extLst>
          </p:cNvPr>
          <p:cNvSpPr txBox="1">
            <a:spLocks/>
          </p:cNvSpPr>
          <p:nvPr/>
        </p:nvSpPr>
        <p:spPr>
          <a:xfrm>
            <a:off x="0" y="994545"/>
            <a:ext cx="24377649" cy="960810"/>
          </a:xfrm>
          <a:prstGeom prst="rect">
            <a:avLst/>
          </a:prstGeom>
        </p:spPr>
        <p:txBody>
          <a:bodyPr vert="horz" lIns="0" tIns="91422" rIns="182843" bIns="91422" rtlCol="0">
            <a:normAutofit fontScale="62500" lnSpcReduction="20000"/>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s-MX" dirty="0">
                <a:latin typeface="Helvetica neue light"/>
              </a:rPr>
              <a:t>Ficha Metodológica</a:t>
            </a:r>
          </a:p>
        </p:txBody>
      </p:sp>
      <p:sp>
        <p:nvSpPr>
          <p:cNvPr id="2" name="Rectángulo redondeado 7">
            <a:extLst>
              <a:ext uri="{FF2B5EF4-FFF2-40B4-BE49-F238E27FC236}">
                <a16:creationId xmlns:a16="http://schemas.microsoft.com/office/drawing/2014/main" id="{3E14FC14-B404-4A78-98F2-2D346CB0109F}"/>
              </a:ext>
            </a:extLst>
          </p:cNvPr>
          <p:cNvSpPr/>
          <p:nvPr/>
        </p:nvSpPr>
        <p:spPr>
          <a:xfrm>
            <a:off x="1315042" y="3374327"/>
            <a:ext cx="267152" cy="960810"/>
          </a:xfrm>
          <a:prstGeom prst="roundRect">
            <a:avLst>
              <a:gd name="adj" fmla="val 50000"/>
            </a:avLst>
          </a:prstGeom>
          <a:solidFill>
            <a:srgbClr val="6BB0DB"/>
          </a:solidFill>
          <a:ln>
            <a:solidFill>
              <a:srgbClr val="6BB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5"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BEDD74AD-6EC3-4BD9-8CDF-1E4A132E2999}"/>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6" name="Slide Number">
            <a:extLst>
              <a:ext uri="{FF2B5EF4-FFF2-40B4-BE49-F238E27FC236}">
                <a16:creationId xmlns:a16="http://schemas.microsoft.com/office/drawing/2014/main" id="{95A7AB31-14C0-450E-846D-790C71D9C96A}"/>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11</a:t>
            </a:fld>
            <a:endParaRPr lang="es-MX" dirty="0"/>
          </a:p>
        </p:txBody>
      </p:sp>
    </p:spTree>
    <p:extLst>
      <p:ext uri="{BB962C8B-B14F-4D97-AF65-F5344CB8AC3E}">
        <p14:creationId xmlns:p14="http://schemas.microsoft.com/office/powerpoint/2010/main" val="84329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2711E-8C93-4E34-B0C8-1C1F5A573872}"/>
              </a:ext>
            </a:extLst>
          </p:cNvPr>
          <p:cNvSpPr>
            <a:spLocks noChangeAspect="1"/>
          </p:cNvSpPr>
          <p:nvPr/>
        </p:nvSpPr>
        <p:spPr>
          <a:xfrm rot="16200000">
            <a:off x="5270666" y="-5270667"/>
            <a:ext cx="13836319" cy="24377652"/>
          </a:xfrm>
          <a:prstGeom prst="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2">
            <a:extLst>
              <a:ext uri="{FF2B5EF4-FFF2-40B4-BE49-F238E27FC236}">
                <a16:creationId xmlns:a16="http://schemas.microsoft.com/office/drawing/2014/main" id="{97E28759-9B46-4329-847D-C9F28C23A769}"/>
              </a:ext>
            </a:extLst>
          </p:cNvPr>
          <p:cNvSpPr>
            <a:spLocks/>
          </p:cNvSpPr>
          <p:nvPr/>
        </p:nvSpPr>
        <p:spPr bwMode="auto">
          <a:xfrm>
            <a:off x="11376192" y="7785751"/>
            <a:ext cx="8651472" cy="11182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6600" dirty="0">
                <a:solidFill>
                  <a:schemeClr val="bg1"/>
                </a:solidFill>
                <a:latin typeface="Helvetica neue light"/>
                <a:cs typeface="Raleway Regular"/>
              </a:rPr>
              <a:t>Códigos de Disposición</a:t>
            </a:r>
            <a:endParaRPr lang="es-ES" sz="1600" dirty="0">
              <a:solidFill>
                <a:schemeClr val="bg1"/>
              </a:solidFill>
              <a:latin typeface="Helvetica neue light"/>
              <a:cs typeface="Raleway Regular"/>
            </a:endParaRPr>
          </a:p>
        </p:txBody>
      </p:sp>
      <p:sp>
        <p:nvSpPr>
          <p:cNvPr id="5" name="Line 5">
            <a:extLst>
              <a:ext uri="{FF2B5EF4-FFF2-40B4-BE49-F238E27FC236}">
                <a16:creationId xmlns:a16="http://schemas.microsoft.com/office/drawing/2014/main" id="{74EF35E6-0CBA-414B-82CB-4A3C45191D5F}"/>
              </a:ext>
            </a:extLst>
          </p:cNvPr>
          <p:cNvSpPr>
            <a:spLocks noChangeShapeType="1"/>
          </p:cNvSpPr>
          <p:nvPr/>
        </p:nvSpPr>
        <p:spPr bwMode="auto">
          <a:xfrm>
            <a:off x="12545545" y="6858000"/>
            <a:ext cx="6312726"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6000" dirty="0">
              <a:effectLst>
                <a:outerShdw blurRad="38100" dist="38100" dir="2700000" algn="tl">
                  <a:srgbClr val="DDDDDD"/>
                </a:outerShdw>
              </a:effectLst>
              <a:latin typeface="Gill Sans" charset="0"/>
              <a:cs typeface="Gill Sans" charset="0"/>
              <a:sym typeface="Gill Sans" charset="0"/>
            </a:endParaRPr>
          </a:p>
        </p:txBody>
      </p:sp>
      <p:sp>
        <p:nvSpPr>
          <p:cNvPr id="2" name="AutoShape 2">
            <a:extLst>
              <a:ext uri="{FF2B5EF4-FFF2-40B4-BE49-F238E27FC236}">
                <a16:creationId xmlns:a16="http://schemas.microsoft.com/office/drawing/2014/main" id="{E98F7449-9A7A-4CA4-85B3-8CEF136BA5BE}"/>
              </a:ext>
            </a:extLst>
          </p:cNvPr>
          <p:cNvSpPr>
            <a:spLocks/>
          </p:cNvSpPr>
          <p:nvPr/>
        </p:nvSpPr>
        <p:spPr bwMode="auto">
          <a:xfrm>
            <a:off x="14231957" y="3341706"/>
            <a:ext cx="2939907" cy="316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19900" dirty="0">
                <a:solidFill>
                  <a:schemeClr val="bg1"/>
                </a:solidFill>
                <a:latin typeface="Helvetica neue light"/>
                <a:cs typeface="Raleway Regular"/>
              </a:rPr>
              <a:t>04</a:t>
            </a:r>
            <a:endParaRPr lang="es-ES" sz="4400" dirty="0">
              <a:solidFill>
                <a:schemeClr val="bg1"/>
              </a:solidFill>
              <a:latin typeface="Helvetica neue light"/>
              <a:cs typeface="Raleway Regular"/>
            </a:endParaRPr>
          </a:p>
        </p:txBody>
      </p:sp>
    </p:spTree>
    <p:extLst>
      <p:ext uri="{BB962C8B-B14F-4D97-AF65-F5344CB8AC3E}">
        <p14:creationId xmlns:p14="http://schemas.microsoft.com/office/powerpoint/2010/main" val="175358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46F3DDCF-B9CE-43D6-9657-4B2EA9538556}"/>
              </a:ext>
            </a:extLst>
          </p:cNvPr>
          <p:cNvSpPr>
            <a:spLocks noGrp="1"/>
          </p:cNvSpPr>
          <p:nvPr>
            <p:ph type="body" sz="quarter" idx="10"/>
          </p:nvPr>
        </p:nvSpPr>
        <p:spPr>
          <a:xfrm>
            <a:off x="1259215" y="994544"/>
            <a:ext cx="12799685" cy="1538549"/>
          </a:xfrm>
        </p:spPr>
        <p:txBody>
          <a:bodyPr>
            <a:normAutofit fontScale="85000" lnSpcReduction="10000"/>
          </a:bodyPr>
          <a:lstStyle/>
          <a:p>
            <a:r>
              <a:rPr lang="es-MX" dirty="0">
                <a:latin typeface="Helvetica neue light"/>
              </a:rPr>
              <a:t>Códigos de Disposición</a:t>
            </a:r>
          </a:p>
        </p:txBody>
      </p:sp>
      <p:sp>
        <p:nvSpPr>
          <p:cNvPr id="6" name="Text Placeholder 20">
            <a:extLst>
              <a:ext uri="{FF2B5EF4-FFF2-40B4-BE49-F238E27FC236}">
                <a16:creationId xmlns:a16="http://schemas.microsoft.com/office/drawing/2014/main" id="{71466D34-53F0-40A8-9250-E636DDA77FE8}"/>
              </a:ext>
            </a:extLst>
          </p:cNvPr>
          <p:cNvSpPr txBox="1">
            <a:spLocks/>
          </p:cNvSpPr>
          <p:nvPr/>
        </p:nvSpPr>
        <p:spPr>
          <a:xfrm>
            <a:off x="3651380" y="2873237"/>
            <a:ext cx="788113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Vivienda No Elegible</a:t>
            </a:r>
          </a:p>
          <a:p>
            <a:endParaRPr lang="es-MX" sz="2666" dirty="0">
              <a:solidFill>
                <a:schemeClr val="tx1">
                  <a:lumMod val="50000"/>
                  <a:lumOff val="50000"/>
                </a:schemeClr>
              </a:solidFill>
            </a:endParaRPr>
          </a:p>
        </p:txBody>
      </p:sp>
      <p:sp>
        <p:nvSpPr>
          <p:cNvPr id="7" name="Text Placeholder 23">
            <a:extLst>
              <a:ext uri="{FF2B5EF4-FFF2-40B4-BE49-F238E27FC236}">
                <a16:creationId xmlns:a16="http://schemas.microsoft.com/office/drawing/2014/main" id="{2ED23DD1-1850-4BAE-A1AF-302C4A859516}"/>
              </a:ext>
            </a:extLst>
          </p:cNvPr>
          <p:cNvSpPr txBox="1">
            <a:spLocks/>
          </p:cNvSpPr>
          <p:nvPr/>
        </p:nvSpPr>
        <p:spPr>
          <a:xfrm>
            <a:off x="3651380" y="3683171"/>
            <a:ext cx="7881136"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399" dirty="0">
                <a:solidFill>
                  <a:schemeClr val="tx1">
                    <a:lumMod val="50000"/>
                    <a:lumOff val="50000"/>
                  </a:schemeClr>
                </a:solidFill>
                <a:latin typeface="Lato" charset="0"/>
                <a:ea typeface="Lato" charset="0"/>
                <a:cs typeface="Lato" charset="0"/>
              </a:rPr>
              <a:t>Vivienda que no son particulares habitadas y no hay personas para encuestar</a:t>
            </a:r>
          </a:p>
        </p:txBody>
      </p:sp>
      <p:sp>
        <p:nvSpPr>
          <p:cNvPr id="8" name="Text Placeholder 20">
            <a:extLst>
              <a:ext uri="{FF2B5EF4-FFF2-40B4-BE49-F238E27FC236}">
                <a16:creationId xmlns:a16="http://schemas.microsoft.com/office/drawing/2014/main" id="{026C92B5-1678-4CF5-9108-EF0B5D95F5EE}"/>
              </a:ext>
            </a:extLst>
          </p:cNvPr>
          <p:cNvSpPr txBox="1">
            <a:spLocks/>
          </p:cNvSpPr>
          <p:nvPr/>
        </p:nvSpPr>
        <p:spPr>
          <a:xfrm>
            <a:off x="3651379" y="4893577"/>
            <a:ext cx="8461109"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Vivienda con Elegibilidad Desconocida o sin Contacto</a:t>
            </a:r>
          </a:p>
        </p:txBody>
      </p:sp>
      <p:sp>
        <p:nvSpPr>
          <p:cNvPr id="9" name="Text Placeholder 23">
            <a:extLst>
              <a:ext uri="{FF2B5EF4-FFF2-40B4-BE49-F238E27FC236}">
                <a16:creationId xmlns:a16="http://schemas.microsoft.com/office/drawing/2014/main" id="{45AA3A07-AEE3-4C82-AF0F-425F685E8A1C}"/>
              </a:ext>
            </a:extLst>
          </p:cNvPr>
          <p:cNvSpPr txBox="1">
            <a:spLocks/>
          </p:cNvSpPr>
          <p:nvPr/>
        </p:nvSpPr>
        <p:spPr>
          <a:xfrm>
            <a:off x="3651380" y="5703512"/>
            <a:ext cx="7881136"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399" dirty="0">
                <a:solidFill>
                  <a:schemeClr val="tx1">
                    <a:lumMod val="50000"/>
                    <a:lumOff val="50000"/>
                  </a:schemeClr>
                </a:solidFill>
                <a:latin typeface="Lato" charset="0"/>
                <a:ea typeface="Lato" charset="0"/>
                <a:cs typeface="Lato" charset="0"/>
              </a:rPr>
              <a:t>No se contactó a nadie en el momento de la visita o imposibilidad de establecer elegibilidad</a:t>
            </a:r>
          </a:p>
        </p:txBody>
      </p:sp>
      <p:sp>
        <p:nvSpPr>
          <p:cNvPr id="10" name="Text Placeholder 20">
            <a:extLst>
              <a:ext uri="{FF2B5EF4-FFF2-40B4-BE49-F238E27FC236}">
                <a16:creationId xmlns:a16="http://schemas.microsoft.com/office/drawing/2014/main" id="{4EEED105-3497-497E-9CF9-69B35235F11F}"/>
              </a:ext>
            </a:extLst>
          </p:cNvPr>
          <p:cNvSpPr txBox="1">
            <a:spLocks/>
          </p:cNvSpPr>
          <p:nvPr/>
        </p:nvSpPr>
        <p:spPr>
          <a:xfrm>
            <a:off x="3651379" y="7037400"/>
            <a:ext cx="8537445"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Vivienda con Elegibilidad con Rechazo a Entrevista</a:t>
            </a:r>
          </a:p>
        </p:txBody>
      </p:sp>
      <p:sp>
        <p:nvSpPr>
          <p:cNvPr id="11" name="Text Placeholder 23">
            <a:extLst>
              <a:ext uri="{FF2B5EF4-FFF2-40B4-BE49-F238E27FC236}">
                <a16:creationId xmlns:a16="http://schemas.microsoft.com/office/drawing/2014/main" id="{4885A820-AEC8-4C48-8A67-43B8AE5ABBC2}"/>
              </a:ext>
            </a:extLst>
          </p:cNvPr>
          <p:cNvSpPr txBox="1">
            <a:spLocks/>
          </p:cNvSpPr>
          <p:nvPr/>
        </p:nvSpPr>
        <p:spPr>
          <a:xfrm>
            <a:off x="3651380" y="7847335"/>
            <a:ext cx="8537444"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399" dirty="0">
                <a:solidFill>
                  <a:schemeClr val="tx1">
                    <a:lumMod val="50000"/>
                    <a:lumOff val="50000"/>
                  </a:schemeClr>
                </a:solidFill>
                <a:latin typeface="Lato" charset="0"/>
                <a:ea typeface="Lato" charset="0"/>
                <a:cs typeface="Lato" charset="0"/>
              </a:rPr>
              <a:t>Se contactó a una persona para realizar la entrevista y se negó a participar. No se tiene información de composición familiar.</a:t>
            </a:r>
          </a:p>
        </p:txBody>
      </p:sp>
      <p:sp>
        <p:nvSpPr>
          <p:cNvPr id="12" name="Text Placeholder 20">
            <a:extLst>
              <a:ext uri="{FF2B5EF4-FFF2-40B4-BE49-F238E27FC236}">
                <a16:creationId xmlns:a16="http://schemas.microsoft.com/office/drawing/2014/main" id="{E0597C2E-E5DD-46F8-8137-3996DDD336AB}"/>
              </a:ext>
            </a:extLst>
          </p:cNvPr>
          <p:cNvSpPr txBox="1">
            <a:spLocks/>
          </p:cNvSpPr>
          <p:nvPr/>
        </p:nvSpPr>
        <p:spPr>
          <a:xfrm>
            <a:off x="1248509" y="3013871"/>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2D4A5C"/>
                </a:solidFill>
                <a:latin typeface="Raleway Light" charset="0"/>
                <a:ea typeface="Raleway Light" charset="0"/>
                <a:cs typeface="Raleway Light" charset="0"/>
              </a:rPr>
              <a:t>01</a:t>
            </a:r>
          </a:p>
        </p:txBody>
      </p:sp>
      <p:sp>
        <p:nvSpPr>
          <p:cNvPr id="13" name="Text Placeholder 20">
            <a:extLst>
              <a:ext uri="{FF2B5EF4-FFF2-40B4-BE49-F238E27FC236}">
                <a16:creationId xmlns:a16="http://schemas.microsoft.com/office/drawing/2014/main" id="{F6656598-E6B1-4EBA-8552-BBC2FD687DEE}"/>
              </a:ext>
            </a:extLst>
          </p:cNvPr>
          <p:cNvSpPr txBox="1">
            <a:spLocks/>
          </p:cNvSpPr>
          <p:nvPr/>
        </p:nvSpPr>
        <p:spPr>
          <a:xfrm>
            <a:off x="1248509" y="5063940"/>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B2CFE1"/>
                </a:solidFill>
                <a:latin typeface="Raleway Light" charset="0"/>
                <a:ea typeface="Raleway Light" charset="0"/>
                <a:cs typeface="Raleway Light" charset="0"/>
              </a:rPr>
              <a:t>02</a:t>
            </a:r>
          </a:p>
        </p:txBody>
      </p:sp>
      <p:sp>
        <p:nvSpPr>
          <p:cNvPr id="14" name="Text Placeholder 20">
            <a:extLst>
              <a:ext uri="{FF2B5EF4-FFF2-40B4-BE49-F238E27FC236}">
                <a16:creationId xmlns:a16="http://schemas.microsoft.com/office/drawing/2014/main" id="{1D6DC7D6-FBF5-44C6-BE76-0F061736C750}"/>
              </a:ext>
            </a:extLst>
          </p:cNvPr>
          <p:cNvSpPr txBox="1">
            <a:spLocks/>
          </p:cNvSpPr>
          <p:nvPr/>
        </p:nvSpPr>
        <p:spPr>
          <a:xfrm>
            <a:off x="1248509" y="7090353"/>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6BB0DB"/>
                </a:solidFill>
                <a:latin typeface="Raleway Light" charset="0"/>
                <a:ea typeface="Raleway Light" charset="0"/>
                <a:cs typeface="Raleway Light" charset="0"/>
              </a:rPr>
              <a:t>03</a:t>
            </a:r>
          </a:p>
        </p:txBody>
      </p:sp>
      <p:sp>
        <p:nvSpPr>
          <p:cNvPr id="15" name="Text Placeholder 20">
            <a:extLst>
              <a:ext uri="{FF2B5EF4-FFF2-40B4-BE49-F238E27FC236}">
                <a16:creationId xmlns:a16="http://schemas.microsoft.com/office/drawing/2014/main" id="{8B8E25E5-B287-4666-980D-76E8EF897D2F}"/>
              </a:ext>
            </a:extLst>
          </p:cNvPr>
          <p:cNvSpPr txBox="1">
            <a:spLocks/>
          </p:cNvSpPr>
          <p:nvPr/>
        </p:nvSpPr>
        <p:spPr>
          <a:xfrm>
            <a:off x="3651380" y="9196606"/>
            <a:ext cx="788113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Persona Elegible y no se Aplicó Entrevista</a:t>
            </a:r>
          </a:p>
        </p:txBody>
      </p:sp>
      <p:sp>
        <p:nvSpPr>
          <p:cNvPr id="16" name="Text Placeholder 23">
            <a:extLst>
              <a:ext uri="{FF2B5EF4-FFF2-40B4-BE49-F238E27FC236}">
                <a16:creationId xmlns:a16="http://schemas.microsoft.com/office/drawing/2014/main" id="{6223E31E-A447-4396-9DAC-1A4269945D36}"/>
              </a:ext>
            </a:extLst>
          </p:cNvPr>
          <p:cNvSpPr txBox="1">
            <a:spLocks/>
          </p:cNvSpPr>
          <p:nvPr/>
        </p:nvSpPr>
        <p:spPr>
          <a:xfrm>
            <a:off x="3651380" y="10006540"/>
            <a:ext cx="7881136"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399" dirty="0">
                <a:solidFill>
                  <a:schemeClr val="tx1">
                    <a:lumMod val="50000"/>
                    <a:lumOff val="50000"/>
                  </a:schemeClr>
                </a:solidFill>
                <a:latin typeface="Lato" charset="0"/>
                <a:ea typeface="Lato" charset="0"/>
                <a:cs typeface="Lato" charset="0"/>
              </a:rPr>
              <a:t>Persona elegible pero por algún motivo no se aplicó la entrevista.</a:t>
            </a:r>
          </a:p>
        </p:txBody>
      </p:sp>
      <p:sp>
        <p:nvSpPr>
          <p:cNvPr id="17" name="Text Placeholder 20">
            <a:extLst>
              <a:ext uri="{FF2B5EF4-FFF2-40B4-BE49-F238E27FC236}">
                <a16:creationId xmlns:a16="http://schemas.microsoft.com/office/drawing/2014/main" id="{EC743C97-3424-4D9C-AEB4-BBB1B3A3A457}"/>
              </a:ext>
            </a:extLst>
          </p:cNvPr>
          <p:cNvSpPr txBox="1">
            <a:spLocks/>
          </p:cNvSpPr>
          <p:nvPr/>
        </p:nvSpPr>
        <p:spPr>
          <a:xfrm>
            <a:off x="1248509" y="9249559"/>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49545C"/>
                </a:solidFill>
                <a:latin typeface="Raleway Light" charset="0"/>
                <a:ea typeface="Raleway Light" charset="0"/>
                <a:cs typeface="Raleway Light" charset="0"/>
              </a:rPr>
              <a:t>04</a:t>
            </a:r>
          </a:p>
        </p:txBody>
      </p:sp>
      <p:sp>
        <p:nvSpPr>
          <p:cNvPr id="19" name="Text Placeholder 20">
            <a:extLst>
              <a:ext uri="{FF2B5EF4-FFF2-40B4-BE49-F238E27FC236}">
                <a16:creationId xmlns:a16="http://schemas.microsoft.com/office/drawing/2014/main" id="{836686F5-CD3E-4E75-8F38-CCCEB5C7170B}"/>
              </a:ext>
            </a:extLst>
          </p:cNvPr>
          <p:cNvSpPr txBox="1">
            <a:spLocks/>
          </p:cNvSpPr>
          <p:nvPr/>
        </p:nvSpPr>
        <p:spPr>
          <a:xfrm>
            <a:off x="15333247" y="2789534"/>
            <a:ext cx="788113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Persona Elegible no Simpatizante o Militante</a:t>
            </a:r>
          </a:p>
        </p:txBody>
      </p:sp>
      <p:sp>
        <p:nvSpPr>
          <p:cNvPr id="21" name="Text Placeholder 23">
            <a:extLst>
              <a:ext uri="{FF2B5EF4-FFF2-40B4-BE49-F238E27FC236}">
                <a16:creationId xmlns:a16="http://schemas.microsoft.com/office/drawing/2014/main" id="{EDA7BEB8-C612-4E0C-A6E6-61973C3AD19F}"/>
              </a:ext>
            </a:extLst>
          </p:cNvPr>
          <p:cNvSpPr txBox="1">
            <a:spLocks/>
          </p:cNvSpPr>
          <p:nvPr/>
        </p:nvSpPr>
        <p:spPr>
          <a:xfrm>
            <a:off x="15333247" y="3599468"/>
            <a:ext cx="7881136"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399" dirty="0">
                <a:solidFill>
                  <a:schemeClr val="tx1">
                    <a:lumMod val="50000"/>
                    <a:lumOff val="50000"/>
                  </a:schemeClr>
                </a:solidFill>
                <a:latin typeface="Lato" charset="0"/>
                <a:ea typeface="Lato" charset="0"/>
                <a:cs typeface="Lato" charset="0"/>
              </a:rPr>
              <a:t>Persona seleccionada no cumple con el filtro de ser simpatizante o militante de MORENA.</a:t>
            </a:r>
          </a:p>
        </p:txBody>
      </p:sp>
      <p:sp>
        <p:nvSpPr>
          <p:cNvPr id="23" name="Text Placeholder 20">
            <a:extLst>
              <a:ext uri="{FF2B5EF4-FFF2-40B4-BE49-F238E27FC236}">
                <a16:creationId xmlns:a16="http://schemas.microsoft.com/office/drawing/2014/main" id="{2E910940-5973-493A-A1DB-0BB323AF5940}"/>
              </a:ext>
            </a:extLst>
          </p:cNvPr>
          <p:cNvSpPr txBox="1">
            <a:spLocks/>
          </p:cNvSpPr>
          <p:nvPr/>
        </p:nvSpPr>
        <p:spPr>
          <a:xfrm>
            <a:off x="15333247" y="4809874"/>
            <a:ext cx="788113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Encuesta Parcial</a:t>
            </a:r>
          </a:p>
        </p:txBody>
      </p:sp>
      <p:sp>
        <p:nvSpPr>
          <p:cNvPr id="25" name="Text Placeholder 23">
            <a:extLst>
              <a:ext uri="{FF2B5EF4-FFF2-40B4-BE49-F238E27FC236}">
                <a16:creationId xmlns:a16="http://schemas.microsoft.com/office/drawing/2014/main" id="{97B40AF2-D754-49B5-B973-F6091C155974}"/>
              </a:ext>
            </a:extLst>
          </p:cNvPr>
          <p:cNvSpPr txBox="1">
            <a:spLocks/>
          </p:cNvSpPr>
          <p:nvPr/>
        </p:nvSpPr>
        <p:spPr>
          <a:xfrm>
            <a:off x="15333247" y="5619809"/>
            <a:ext cx="7881136"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399" dirty="0">
                <a:solidFill>
                  <a:schemeClr val="tx1">
                    <a:lumMod val="50000"/>
                    <a:lumOff val="50000"/>
                  </a:schemeClr>
                </a:solidFill>
                <a:latin typeface="Lato" charset="0"/>
                <a:ea typeface="Lato" charset="0"/>
                <a:cs typeface="Lato" charset="0"/>
              </a:rPr>
              <a:t>Encuestas incompletas o cortadas en algún punto de la entrevista.</a:t>
            </a:r>
          </a:p>
        </p:txBody>
      </p:sp>
      <p:sp>
        <p:nvSpPr>
          <p:cNvPr id="27" name="Text Placeholder 20">
            <a:extLst>
              <a:ext uri="{FF2B5EF4-FFF2-40B4-BE49-F238E27FC236}">
                <a16:creationId xmlns:a16="http://schemas.microsoft.com/office/drawing/2014/main" id="{4B6F85E0-AC45-4D7C-A7ED-0BC9DBD7EAA9}"/>
              </a:ext>
            </a:extLst>
          </p:cNvPr>
          <p:cNvSpPr txBox="1">
            <a:spLocks/>
          </p:cNvSpPr>
          <p:nvPr/>
        </p:nvSpPr>
        <p:spPr>
          <a:xfrm>
            <a:off x="15333247" y="6953697"/>
            <a:ext cx="788113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Encuesta Cancelada</a:t>
            </a:r>
          </a:p>
        </p:txBody>
      </p:sp>
      <p:sp>
        <p:nvSpPr>
          <p:cNvPr id="29" name="Text Placeholder 23">
            <a:extLst>
              <a:ext uri="{FF2B5EF4-FFF2-40B4-BE49-F238E27FC236}">
                <a16:creationId xmlns:a16="http://schemas.microsoft.com/office/drawing/2014/main" id="{457F78AB-D163-414E-9334-F35924331EB4}"/>
              </a:ext>
            </a:extLst>
          </p:cNvPr>
          <p:cNvSpPr txBox="1">
            <a:spLocks/>
          </p:cNvSpPr>
          <p:nvPr/>
        </p:nvSpPr>
        <p:spPr>
          <a:xfrm>
            <a:off x="15333247" y="7763632"/>
            <a:ext cx="7881136"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399" dirty="0">
                <a:solidFill>
                  <a:schemeClr val="tx1">
                    <a:lumMod val="50000"/>
                    <a:lumOff val="50000"/>
                  </a:schemeClr>
                </a:solidFill>
                <a:latin typeface="Lato" charset="0"/>
                <a:ea typeface="Lato" charset="0"/>
                <a:cs typeface="Lato" charset="0"/>
              </a:rPr>
              <a:t>Encuestas canceladas por no cumplir con los requerimientos metodológicos o de calidad.</a:t>
            </a:r>
          </a:p>
        </p:txBody>
      </p:sp>
      <p:sp>
        <p:nvSpPr>
          <p:cNvPr id="31" name="Text Placeholder 20">
            <a:extLst>
              <a:ext uri="{FF2B5EF4-FFF2-40B4-BE49-F238E27FC236}">
                <a16:creationId xmlns:a16="http://schemas.microsoft.com/office/drawing/2014/main" id="{EE3421FA-1466-4956-A859-89B8B04A117F}"/>
              </a:ext>
            </a:extLst>
          </p:cNvPr>
          <p:cNvSpPr txBox="1">
            <a:spLocks/>
          </p:cNvSpPr>
          <p:nvPr/>
        </p:nvSpPr>
        <p:spPr>
          <a:xfrm>
            <a:off x="12930376" y="2930168"/>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18455C"/>
                </a:solidFill>
                <a:latin typeface="Raleway Light" charset="0"/>
                <a:ea typeface="Raleway Light" charset="0"/>
                <a:cs typeface="Raleway Light" charset="0"/>
              </a:rPr>
              <a:t>06</a:t>
            </a:r>
          </a:p>
        </p:txBody>
      </p:sp>
      <p:sp>
        <p:nvSpPr>
          <p:cNvPr id="33" name="Text Placeholder 20">
            <a:extLst>
              <a:ext uri="{FF2B5EF4-FFF2-40B4-BE49-F238E27FC236}">
                <a16:creationId xmlns:a16="http://schemas.microsoft.com/office/drawing/2014/main" id="{C1F5DD9F-78CA-47A0-9C13-E83C835F109B}"/>
              </a:ext>
            </a:extLst>
          </p:cNvPr>
          <p:cNvSpPr txBox="1">
            <a:spLocks/>
          </p:cNvSpPr>
          <p:nvPr/>
        </p:nvSpPr>
        <p:spPr>
          <a:xfrm>
            <a:off x="12930376" y="4980237"/>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7EC0E1"/>
                </a:solidFill>
                <a:latin typeface="Raleway Light" charset="0"/>
                <a:ea typeface="Raleway Light" charset="0"/>
                <a:cs typeface="Raleway Light" charset="0"/>
              </a:rPr>
              <a:t>07</a:t>
            </a:r>
          </a:p>
        </p:txBody>
      </p:sp>
      <p:sp>
        <p:nvSpPr>
          <p:cNvPr id="35" name="Text Placeholder 20">
            <a:extLst>
              <a:ext uri="{FF2B5EF4-FFF2-40B4-BE49-F238E27FC236}">
                <a16:creationId xmlns:a16="http://schemas.microsoft.com/office/drawing/2014/main" id="{7B9F8273-CAD8-41CB-9B2F-668D0341AADA}"/>
              </a:ext>
            </a:extLst>
          </p:cNvPr>
          <p:cNvSpPr txBox="1">
            <a:spLocks/>
          </p:cNvSpPr>
          <p:nvPr/>
        </p:nvSpPr>
        <p:spPr>
          <a:xfrm>
            <a:off x="12930376" y="7006650"/>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39A5DB"/>
                </a:solidFill>
                <a:latin typeface="Raleway Light" charset="0"/>
                <a:ea typeface="Raleway Light" charset="0"/>
                <a:cs typeface="Raleway Light" charset="0"/>
              </a:rPr>
              <a:t>08</a:t>
            </a:r>
          </a:p>
        </p:txBody>
      </p:sp>
      <p:sp>
        <p:nvSpPr>
          <p:cNvPr id="37" name="Text Placeholder 20">
            <a:extLst>
              <a:ext uri="{FF2B5EF4-FFF2-40B4-BE49-F238E27FC236}">
                <a16:creationId xmlns:a16="http://schemas.microsoft.com/office/drawing/2014/main" id="{3D943E04-21DB-49AA-BC88-B24DA459119A}"/>
              </a:ext>
            </a:extLst>
          </p:cNvPr>
          <p:cNvSpPr txBox="1">
            <a:spLocks/>
          </p:cNvSpPr>
          <p:nvPr/>
        </p:nvSpPr>
        <p:spPr>
          <a:xfrm>
            <a:off x="15333247" y="9112903"/>
            <a:ext cx="788113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Encuesta Completa</a:t>
            </a:r>
          </a:p>
        </p:txBody>
      </p:sp>
      <p:sp>
        <p:nvSpPr>
          <p:cNvPr id="39" name="Text Placeholder 23">
            <a:extLst>
              <a:ext uri="{FF2B5EF4-FFF2-40B4-BE49-F238E27FC236}">
                <a16:creationId xmlns:a16="http://schemas.microsoft.com/office/drawing/2014/main" id="{CCAAA192-63BA-47F7-8603-98B8D53A0C98}"/>
              </a:ext>
            </a:extLst>
          </p:cNvPr>
          <p:cNvSpPr txBox="1">
            <a:spLocks/>
          </p:cNvSpPr>
          <p:nvPr/>
        </p:nvSpPr>
        <p:spPr>
          <a:xfrm>
            <a:off x="15333247" y="9922837"/>
            <a:ext cx="7881136"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399" dirty="0">
                <a:solidFill>
                  <a:schemeClr val="tx1">
                    <a:lumMod val="50000"/>
                    <a:lumOff val="50000"/>
                  </a:schemeClr>
                </a:solidFill>
                <a:latin typeface="Lato" charset="0"/>
                <a:ea typeface="Lato" charset="0"/>
                <a:cs typeface="Lato" charset="0"/>
              </a:rPr>
              <a:t>Encuestas completas que cumplen con los requerimientos metodológicos o de calidad.</a:t>
            </a:r>
          </a:p>
        </p:txBody>
      </p:sp>
      <p:sp>
        <p:nvSpPr>
          <p:cNvPr id="41" name="Text Placeholder 20">
            <a:extLst>
              <a:ext uri="{FF2B5EF4-FFF2-40B4-BE49-F238E27FC236}">
                <a16:creationId xmlns:a16="http://schemas.microsoft.com/office/drawing/2014/main" id="{29CF658C-DF68-43A1-B9A2-48E8078AA9C8}"/>
              </a:ext>
            </a:extLst>
          </p:cNvPr>
          <p:cNvSpPr txBox="1">
            <a:spLocks/>
          </p:cNvSpPr>
          <p:nvPr/>
        </p:nvSpPr>
        <p:spPr>
          <a:xfrm>
            <a:off x="12930376" y="9165856"/>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22495C"/>
                </a:solidFill>
                <a:latin typeface="Raleway Light" charset="0"/>
                <a:ea typeface="Raleway Light" charset="0"/>
                <a:cs typeface="Raleway Light" charset="0"/>
              </a:rPr>
              <a:t>09</a:t>
            </a:r>
          </a:p>
        </p:txBody>
      </p:sp>
      <p:sp>
        <p:nvSpPr>
          <p:cNvPr id="43" name="Text Placeholder 20">
            <a:extLst>
              <a:ext uri="{FF2B5EF4-FFF2-40B4-BE49-F238E27FC236}">
                <a16:creationId xmlns:a16="http://schemas.microsoft.com/office/drawing/2014/main" id="{EF1095D9-206D-459D-94CC-F4603CF89DF2}"/>
              </a:ext>
            </a:extLst>
          </p:cNvPr>
          <p:cNvSpPr txBox="1">
            <a:spLocks/>
          </p:cNvSpPr>
          <p:nvPr/>
        </p:nvSpPr>
        <p:spPr>
          <a:xfrm>
            <a:off x="3651380" y="11097365"/>
            <a:ext cx="788113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Persona Elegible sin Credencial</a:t>
            </a:r>
          </a:p>
        </p:txBody>
      </p:sp>
      <p:sp>
        <p:nvSpPr>
          <p:cNvPr id="45" name="Text Placeholder 23">
            <a:extLst>
              <a:ext uri="{FF2B5EF4-FFF2-40B4-BE49-F238E27FC236}">
                <a16:creationId xmlns:a16="http://schemas.microsoft.com/office/drawing/2014/main" id="{921A321B-8416-4646-9FA0-189FF72A5499}"/>
              </a:ext>
            </a:extLst>
          </p:cNvPr>
          <p:cNvSpPr txBox="1">
            <a:spLocks/>
          </p:cNvSpPr>
          <p:nvPr/>
        </p:nvSpPr>
        <p:spPr>
          <a:xfrm>
            <a:off x="3651380" y="11907299"/>
            <a:ext cx="7881136"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399" dirty="0">
                <a:solidFill>
                  <a:schemeClr val="tx1">
                    <a:lumMod val="50000"/>
                    <a:lumOff val="50000"/>
                  </a:schemeClr>
                </a:solidFill>
                <a:latin typeface="Lato" charset="0"/>
                <a:ea typeface="Lato" charset="0"/>
                <a:cs typeface="Lato" charset="0"/>
              </a:rPr>
              <a:t>Persona seleccionada no cumple con el filtro de credencial para votar válida y vigente.</a:t>
            </a:r>
          </a:p>
        </p:txBody>
      </p:sp>
      <p:sp>
        <p:nvSpPr>
          <p:cNvPr id="47" name="Text Placeholder 20">
            <a:extLst>
              <a:ext uri="{FF2B5EF4-FFF2-40B4-BE49-F238E27FC236}">
                <a16:creationId xmlns:a16="http://schemas.microsoft.com/office/drawing/2014/main" id="{D32E55D5-56A4-4461-B0CE-150FDF65284D}"/>
              </a:ext>
            </a:extLst>
          </p:cNvPr>
          <p:cNvSpPr txBox="1">
            <a:spLocks/>
          </p:cNvSpPr>
          <p:nvPr/>
        </p:nvSpPr>
        <p:spPr>
          <a:xfrm>
            <a:off x="1248509" y="11150318"/>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5287A8"/>
                </a:solidFill>
                <a:latin typeface="Raleway Light" charset="0"/>
                <a:ea typeface="Raleway Light" charset="0"/>
                <a:cs typeface="Raleway Light" charset="0"/>
              </a:rPr>
              <a:t>05</a:t>
            </a:r>
          </a:p>
        </p:txBody>
      </p:sp>
      <p:sp>
        <p:nvSpPr>
          <p:cNvPr id="5"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9551EC8D-408F-4698-86E2-D44A91055CBF}"/>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8" name="Slide Number">
            <a:extLst>
              <a:ext uri="{FF2B5EF4-FFF2-40B4-BE49-F238E27FC236}">
                <a16:creationId xmlns:a16="http://schemas.microsoft.com/office/drawing/2014/main" id="{6A293230-468B-4A77-8876-67A39AE1E9B4}"/>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13</a:t>
            </a:fld>
            <a:endParaRPr lang="es-MX" dirty="0"/>
          </a:p>
        </p:txBody>
      </p:sp>
    </p:spTree>
    <p:extLst>
      <p:ext uri="{BB962C8B-B14F-4D97-AF65-F5344CB8AC3E}">
        <p14:creationId xmlns:p14="http://schemas.microsoft.com/office/powerpoint/2010/main" val="595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2711E-8C93-4E34-B0C8-1C1F5A573872}"/>
              </a:ext>
            </a:extLst>
          </p:cNvPr>
          <p:cNvSpPr>
            <a:spLocks noChangeAspect="1"/>
          </p:cNvSpPr>
          <p:nvPr/>
        </p:nvSpPr>
        <p:spPr>
          <a:xfrm rot="16200000">
            <a:off x="5270666" y="-5270667"/>
            <a:ext cx="13836319" cy="24377652"/>
          </a:xfrm>
          <a:prstGeom prst="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2">
            <a:extLst>
              <a:ext uri="{FF2B5EF4-FFF2-40B4-BE49-F238E27FC236}">
                <a16:creationId xmlns:a16="http://schemas.microsoft.com/office/drawing/2014/main" id="{97E28759-9B46-4329-847D-C9F28C23A769}"/>
              </a:ext>
            </a:extLst>
          </p:cNvPr>
          <p:cNvSpPr>
            <a:spLocks/>
          </p:cNvSpPr>
          <p:nvPr/>
        </p:nvSpPr>
        <p:spPr bwMode="auto">
          <a:xfrm>
            <a:off x="10996194" y="7277920"/>
            <a:ext cx="9411487" cy="2133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6600" dirty="0">
                <a:solidFill>
                  <a:schemeClr val="bg1"/>
                </a:solidFill>
                <a:latin typeface="Helvetica neue light"/>
                <a:cs typeface="Raleway Regular"/>
              </a:rPr>
              <a:t>Frecuencia y Tratamiento </a:t>
            </a:r>
          </a:p>
          <a:p>
            <a:pPr algn="ctr">
              <a:defRPr/>
            </a:pPr>
            <a:r>
              <a:rPr lang="es-ES" sz="6600" dirty="0">
                <a:solidFill>
                  <a:schemeClr val="bg1"/>
                </a:solidFill>
                <a:latin typeface="Helvetica neue light"/>
                <a:cs typeface="Raleway Regular"/>
              </a:rPr>
              <a:t>de la no Respuesta</a:t>
            </a:r>
            <a:endParaRPr lang="es-ES" sz="1600" dirty="0">
              <a:solidFill>
                <a:schemeClr val="bg1"/>
              </a:solidFill>
              <a:latin typeface="Helvetica neue light"/>
              <a:cs typeface="Raleway Regular"/>
            </a:endParaRPr>
          </a:p>
        </p:txBody>
      </p:sp>
      <p:sp>
        <p:nvSpPr>
          <p:cNvPr id="5" name="Line 5">
            <a:extLst>
              <a:ext uri="{FF2B5EF4-FFF2-40B4-BE49-F238E27FC236}">
                <a16:creationId xmlns:a16="http://schemas.microsoft.com/office/drawing/2014/main" id="{74EF35E6-0CBA-414B-82CB-4A3C45191D5F}"/>
              </a:ext>
            </a:extLst>
          </p:cNvPr>
          <p:cNvSpPr>
            <a:spLocks noChangeShapeType="1"/>
          </p:cNvSpPr>
          <p:nvPr/>
        </p:nvSpPr>
        <p:spPr bwMode="auto">
          <a:xfrm>
            <a:off x="12545545" y="6858000"/>
            <a:ext cx="6312726"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6000" dirty="0">
              <a:effectLst>
                <a:outerShdw blurRad="38100" dist="38100" dir="2700000" algn="tl">
                  <a:srgbClr val="DDDDDD"/>
                </a:outerShdw>
              </a:effectLst>
              <a:latin typeface="Gill Sans" charset="0"/>
              <a:cs typeface="Gill Sans" charset="0"/>
              <a:sym typeface="Gill Sans" charset="0"/>
            </a:endParaRPr>
          </a:p>
        </p:txBody>
      </p:sp>
      <p:sp>
        <p:nvSpPr>
          <p:cNvPr id="2" name="AutoShape 2">
            <a:extLst>
              <a:ext uri="{FF2B5EF4-FFF2-40B4-BE49-F238E27FC236}">
                <a16:creationId xmlns:a16="http://schemas.microsoft.com/office/drawing/2014/main" id="{E98F7449-9A7A-4CA4-85B3-8CEF136BA5BE}"/>
              </a:ext>
            </a:extLst>
          </p:cNvPr>
          <p:cNvSpPr>
            <a:spLocks/>
          </p:cNvSpPr>
          <p:nvPr/>
        </p:nvSpPr>
        <p:spPr bwMode="auto">
          <a:xfrm>
            <a:off x="14231957" y="3341706"/>
            <a:ext cx="2939907" cy="316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19900" dirty="0">
                <a:solidFill>
                  <a:schemeClr val="bg1"/>
                </a:solidFill>
                <a:latin typeface="Helvetica neue light"/>
                <a:cs typeface="Raleway Regular"/>
              </a:rPr>
              <a:t>05</a:t>
            </a:r>
            <a:endParaRPr lang="es-ES" sz="4400" dirty="0">
              <a:solidFill>
                <a:schemeClr val="bg1"/>
              </a:solidFill>
              <a:latin typeface="Helvetica neue light"/>
              <a:cs typeface="Raleway Regular"/>
            </a:endParaRPr>
          </a:p>
        </p:txBody>
      </p:sp>
    </p:spTree>
    <p:extLst>
      <p:ext uri="{BB962C8B-B14F-4D97-AF65-F5344CB8AC3E}">
        <p14:creationId xmlns:p14="http://schemas.microsoft.com/office/powerpoint/2010/main" val="288950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EB9CF5E7-AC3B-4B5C-9369-A8A48025F08E}"/>
              </a:ext>
            </a:extLst>
          </p:cNvPr>
          <p:cNvSpPr txBox="1">
            <a:spLocks/>
          </p:cNvSpPr>
          <p:nvPr/>
        </p:nvSpPr>
        <p:spPr>
          <a:xfrm>
            <a:off x="1259215" y="2325103"/>
            <a:ext cx="21460108" cy="1335509"/>
          </a:xfrm>
          <a:prstGeom prst="rect">
            <a:avLst/>
          </a:prstGeom>
        </p:spPr>
        <p:txBody>
          <a:bodyPr lIns="0" tIns="191950" rIns="191950" bIns="19195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defTabSz="1828434">
              <a:lnSpc>
                <a:spcPts val="3640"/>
              </a:lnSpc>
              <a:buNone/>
            </a:pPr>
            <a:r>
              <a:rPr lang="es-MX" sz="3400" dirty="0">
                <a:solidFill>
                  <a:schemeClr val="tx1">
                    <a:lumMod val="75000"/>
                    <a:lumOff val="25000"/>
                  </a:schemeClr>
                </a:solidFill>
                <a:latin typeface="Lato Light" charset="0"/>
              </a:rPr>
              <a:t>De acuerdo con los códigos de disposición, los porcentajes de frecuencia de la no respuesta son los siguientes:</a:t>
            </a:r>
          </a:p>
        </p:txBody>
      </p:sp>
      <p:sp>
        <p:nvSpPr>
          <p:cNvPr id="6" name="Text Placeholder 23">
            <a:extLst>
              <a:ext uri="{FF2B5EF4-FFF2-40B4-BE49-F238E27FC236}">
                <a16:creationId xmlns:a16="http://schemas.microsoft.com/office/drawing/2014/main" id="{14D7F665-69DC-4A12-9FF2-6C6C7FCB6AAC}"/>
              </a:ext>
            </a:extLst>
          </p:cNvPr>
          <p:cNvSpPr txBox="1">
            <a:spLocks/>
          </p:cNvSpPr>
          <p:nvPr/>
        </p:nvSpPr>
        <p:spPr>
          <a:xfrm>
            <a:off x="4698392" y="5086924"/>
            <a:ext cx="7623906" cy="1066414"/>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3500" dirty="0">
                <a:solidFill>
                  <a:schemeClr val="tx1">
                    <a:lumMod val="50000"/>
                    <a:lumOff val="50000"/>
                  </a:schemeClr>
                </a:solidFill>
                <a:latin typeface="Lato" charset="0"/>
                <a:ea typeface="Lato" charset="0"/>
                <a:cs typeface="Lato" charset="0"/>
              </a:rPr>
              <a:t>Tasa de rechazo general a la entrevista en personas</a:t>
            </a:r>
          </a:p>
        </p:txBody>
      </p:sp>
      <p:sp>
        <p:nvSpPr>
          <p:cNvPr id="8" name="Text Placeholder 23">
            <a:extLst>
              <a:ext uri="{FF2B5EF4-FFF2-40B4-BE49-F238E27FC236}">
                <a16:creationId xmlns:a16="http://schemas.microsoft.com/office/drawing/2014/main" id="{7923F0C3-76A9-46FF-9BAD-06916883A24B}"/>
              </a:ext>
            </a:extLst>
          </p:cNvPr>
          <p:cNvSpPr txBox="1">
            <a:spLocks/>
          </p:cNvSpPr>
          <p:nvPr/>
        </p:nvSpPr>
        <p:spPr>
          <a:xfrm>
            <a:off x="16332853" y="6497816"/>
            <a:ext cx="6745871" cy="2182772"/>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3500" dirty="0">
                <a:solidFill>
                  <a:schemeClr val="tx1">
                    <a:lumMod val="50000"/>
                    <a:lumOff val="50000"/>
                  </a:schemeClr>
                </a:solidFill>
                <a:latin typeface="Lato" charset="0"/>
                <a:ea typeface="Lato" charset="0"/>
                <a:cs typeface="Lato" charset="0"/>
              </a:rPr>
              <a:t>Negativas a responder o abandono del informante respecto al total de personas contactadas</a:t>
            </a:r>
          </a:p>
        </p:txBody>
      </p:sp>
      <p:sp>
        <p:nvSpPr>
          <p:cNvPr id="10" name="Text Placeholder 23">
            <a:extLst>
              <a:ext uri="{FF2B5EF4-FFF2-40B4-BE49-F238E27FC236}">
                <a16:creationId xmlns:a16="http://schemas.microsoft.com/office/drawing/2014/main" id="{00299466-FEBE-4308-92F6-D8CE77C0F6F6}"/>
              </a:ext>
            </a:extLst>
          </p:cNvPr>
          <p:cNvSpPr txBox="1">
            <a:spLocks/>
          </p:cNvSpPr>
          <p:nvPr/>
        </p:nvSpPr>
        <p:spPr>
          <a:xfrm>
            <a:off x="4707631" y="8773035"/>
            <a:ext cx="7623906" cy="2355454"/>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3500" dirty="0">
                <a:solidFill>
                  <a:schemeClr val="tx1">
                    <a:lumMod val="50000"/>
                    <a:lumOff val="50000"/>
                  </a:schemeClr>
                </a:solidFill>
                <a:latin typeface="Lato" charset="0"/>
                <a:ea typeface="Lato" charset="0"/>
                <a:cs typeface="Lato" charset="0"/>
              </a:rPr>
              <a:t>Porcentaje de no encuesta en viviendas respecto al total de viviendas</a:t>
            </a:r>
          </a:p>
        </p:txBody>
      </p:sp>
      <p:sp>
        <p:nvSpPr>
          <p:cNvPr id="21" name="Text Placeholder 4">
            <a:extLst>
              <a:ext uri="{FF2B5EF4-FFF2-40B4-BE49-F238E27FC236}">
                <a16:creationId xmlns:a16="http://schemas.microsoft.com/office/drawing/2014/main" id="{894765AB-44C1-4A94-B112-1F505DDD7A36}"/>
              </a:ext>
            </a:extLst>
          </p:cNvPr>
          <p:cNvSpPr txBox="1">
            <a:spLocks/>
          </p:cNvSpPr>
          <p:nvPr/>
        </p:nvSpPr>
        <p:spPr>
          <a:xfrm>
            <a:off x="1650655" y="5274649"/>
            <a:ext cx="2376222" cy="915216"/>
          </a:xfrm>
          <a:prstGeom prst="rect">
            <a:avLst/>
          </a:prstGeom>
        </p:spPr>
        <p:txBody>
          <a:bodyPr lIns="243777" tIns="121888" rIns="243777" bIns="121888"/>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4400" b="1" dirty="0">
                <a:solidFill>
                  <a:schemeClr val="bg1">
                    <a:lumMod val="50000"/>
                  </a:schemeClr>
                </a:solidFill>
                <a:latin typeface="Lato Light"/>
                <a:cs typeface="Lato Light"/>
              </a:rPr>
              <a:t>14.6%</a:t>
            </a:r>
          </a:p>
        </p:txBody>
      </p:sp>
      <p:sp>
        <p:nvSpPr>
          <p:cNvPr id="22" name="Oval 33">
            <a:extLst>
              <a:ext uri="{FF2B5EF4-FFF2-40B4-BE49-F238E27FC236}">
                <a16:creationId xmlns:a16="http://schemas.microsoft.com/office/drawing/2014/main" id="{9910DA10-9FC3-40CA-B3BB-1592FC1B8961}"/>
              </a:ext>
            </a:extLst>
          </p:cNvPr>
          <p:cNvSpPr>
            <a:spLocks noChangeAspect="1"/>
          </p:cNvSpPr>
          <p:nvPr/>
        </p:nvSpPr>
        <p:spPr>
          <a:xfrm>
            <a:off x="1348976" y="4314882"/>
            <a:ext cx="2834752" cy="2834750"/>
          </a:xfrm>
          <a:prstGeom prst="ellipse">
            <a:avLst/>
          </a:prstGeom>
          <a:ln w="381000" cap="rnd" cmpd="sng">
            <a:solidFill>
              <a:schemeClr val="bg1">
                <a:lumMod val="75000"/>
                <a:alpha val="3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531"/>
          </a:p>
        </p:txBody>
      </p:sp>
      <p:sp>
        <p:nvSpPr>
          <p:cNvPr id="23" name="Arc 34">
            <a:extLst>
              <a:ext uri="{FF2B5EF4-FFF2-40B4-BE49-F238E27FC236}">
                <a16:creationId xmlns:a16="http://schemas.microsoft.com/office/drawing/2014/main" id="{367AD88F-24DF-4CB9-926A-B411CF05B0A5}"/>
              </a:ext>
            </a:extLst>
          </p:cNvPr>
          <p:cNvSpPr>
            <a:spLocks noChangeAspect="1"/>
          </p:cNvSpPr>
          <p:nvPr/>
        </p:nvSpPr>
        <p:spPr>
          <a:xfrm>
            <a:off x="1348976" y="4314882"/>
            <a:ext cx="2834752" cy="2834750"/>
          </a:xfrm>
          <a:prstGeom prst="arc">
            <a:avLst>
              <a:gd name="adj1" fmla="val 16200000"/>
              <a:gd name="adj2" fmla="val 19014843"/>
            </a:avLst>
          </a:prstGeom>
          <a:ln w="381000" cap="rnd" cmpd="sng">
            <a:solidFill>
              <a:srgbClr val="18455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531"/>
          </a:p>
        </p:txBody>
      </p:sp>
      <p:sp>
        <p:nvSpPr>
          <p:cNvPr id="25" name="Marcador de texto 2">
            <a:extLst>
              <a:ext uri="{FF2B5EF4-FFF2-40B4-BE49-F238E27FC236}">
                <a16:creationId xmlns:a16="http://schemas.microsoft.com/office/drawing/2014/main" id="{C6DD87D9-1152-46D4-8153-AA7CC57E6CF3}"/>
              </a:ext>
            </a:extLst>
          </p:cNvPr>
          <p:cNvSpPr txBox="1">
            <a:spLocks/>
          </p:cNvSpPr>
          <p:nvPr/>
        </p:nvSpPr>
        <p:spPr>
          <a:xfrm>
            <a:off x="1259215" y="994545"/>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Frecuencia y Tratamiento de la no Respuesta</a:t>
            </a:r>
          </a:p>
        </p:txBody>
      </p:sp>
      <p:sp>
        <p:nvSpPr>
          <p:cNvPr id="33" name="Text Placeholder 4">
            <a:extLst>
              <a:ext uri="{FF2B5EF4-FFF2-40B4-BE49-F238E27FC236}">
                <a16:creationId xmlns:a16="http://schemas.microsoft.com/office/drawing/2014/main" id="{2424BD63-6BA9-459A-A6DD-C13B9C1540B9}"/>
              </a:ext>
            </a:extLst>
          </p:cNvPr>
          <p:cNvSpPr txBox="1">
            <a:spLocks/>
          </p:cNvSpPr>
          <p:nvPr/>
        </p:nvSpPr>
        <p:spPr>
          <a:xfrm>
            <a:off x="1512092" y="9535651"/>
            <a:ext cx="2689924" cy="915216"/>
          </a:xfrm>
          <a:prstGeom prst="rect">
            <a:avLst/>
          </a:prstGeom>
        </p:spPr>
        <p:txBody>
          <a:bodyPr lIns="243777" tIns="121888" rIns="243777" bIns="121888"/>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4400" b="1" dirty="0">
                <a:solidFill>
                  <a:schemeClr val="bg1">
                    <a:lumMod val="50000"/>
                  </a:schemeClr>
                </a:solidFill>
                <a:latin typeface="Lato Light"/>
                <a:cs typeface="Lato Light"/>
              </a:rPr>
              <a:t>34.3%</a:t>
            </a:r>
          </a:p>
        </p:txBody>
      </p:sp>
      <p:sp>
        <p:nvSpPr>
          <p:cNvPr id="35" name="Oval 33">
            <a:extLst>
              <a:ext uri="{FF2B5EF4-FFF2-40B4-BE49-F238E27FC236}">
                <a16:creationId xmlns:a16="http://schemas.microsoft.com/office/drawing/2014/main" id="{A0B5559A-488C-4677-8806-90E8E63C3BCB}"/>
              </a:ext>
            </a:extLst>
          </p:cNvPr>
          <p:cNvSpPr>
            <a:spLocks noChangeAspect="1"/>
          </p:cNvSpPr>
          <p:nvPr/>
        </p:nvSpPr>
        <p:spPr>
          <a:xfrm>
            <a:off x="1367264" y="8575884"/>
            <a:ext cx="2834752" cy="2834750"/>
          </a:xfrm>
          <a:prstGeom prst="ellipse">
            <a:avLst/>
          </a:prstGeom>
          <a:ln w="381000" cap="rnd" cmpd="sng">
            <a:solidFill>
              <a:schemeClr val="bg1">
                <a:lumMod val="75000"/>
                <a:alpha val="3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531"/>
          </a:p>
        </p:txBody>
      </p:sp>
      <p:sp>
        <p:nvSpPr>
          <p:cNvPr id="37" name="Arc 34">
            <a:extLst>
              <a:ext uri="{FF2B5EF4-FFF2-40B4-BE49-F238E27FC236}">
                <a16:creationId xmlns:a16="http://schemas.microsoft.com/office/drawing/2014/main" id="{AAB6E948-64C5-45F2-BB70-93027366FCBF}"/>
              </a:ext>
            </a:extLst>
          </p:cNvPr>
          <p:cNvSpPr>
            <a:spLocks noChangeAspect="1"/>
          </p:cNvSpPr>
          <p:nvPr/>
        </p:nvSpPr>
        <p:spPr>
          <a:xfrm>
            <a:off x="1367264" y="8575884"/>
            <a:ext cx="2834752" cy="2834750"/>
          </a:xfrm>
          <a:prstGeom prst="arc">
            <a:avLst>
              <a:gd name="adj1" fmla="val 16200000"/>
              <a:gd name="adj2" fmla="val 1552199"/>
            </a:avLst>
          </a:prstGeom>
          <a:ln w="381000" cap="rnd" cmpd="sng">
            <a:solidFill>
              <a:srgbClr val="7EC0E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531"/>
          </a:p>
        </p:txBody>
      </p:sp>
      <p:sp>
        <p:nvSpPr>
          <p:cNvPr id="39" name="Text Placeholder 4">
            <a:extLst>
              <a:ext uri="{FF2B5EF4-FFF2-40B4-BE49-F238E27FC236}">
                <a16:creationId xmlns:a16="http://schemas.microsoft.com/office/drawing/2014/main" id="{D183C53A-3B46-4FB6-9915-DC31E9E742C7}"/>
              </a:ext>
            </a:extLst>
          </p:cNvPr>
          <p:cNvSpPr txBox="1">
            <a:spLocks/>
          </p:cNvSpPr>
          <p:nvPr/>
        </p:nvSpPr>
        <p:spPr>
          <a:xfrm>
            <a:off x="12960385" y="7218037"/>
            <a:ext cx="2689924" cy="915216"/>
          </a:xfrm>
          <a:prstGeom prst="rect">
            <a:avLst/>
          </a:prstGeom>
        </p:spPr>
        <p:txBody>
          <a:bodyPr lIns="243777" tIns="121888" rIns="243777" bIns="121888"/>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4400" b="1" dirty="0">
                <a:solidFill>
                  <a:schemeClr val="bg1">
                    <a:lumMod val="50000"/>
                  </a:schemeClr>
                </a:solidFill>
                <a:latin typeface="Lato Light"/>
                <a:cs typeface="Lato Light"/>
              </a:rPr>
              <a:t>48.5%</a:t>
            </a:r>
          </a:p>
        </p:txBody>
      </p:sp>
      <p:sp>
        <p:nvSpPr>
          <p:cNvPr id="41" name="Oval 33">
            <a:extLst>
              <a:ext uri="{FF2B5EF4-FFF2-40B4-BE49-F238E27FC236}">
                <a16:creationId xmlns:a16="http://schemas.microsoft.com/office/drawing/2014/main" id="{C624D4C4-4949-41B1-8075-925DD2868729}"/>
              </a:ext>
            </a:extLst>
          </p:cNvPr>
          <p:cNvSpPr>
            <a:spLocks noChangeAspect="1"/>
          </p:cNvSpPr>
          <p:nvPr/>
        </p:nvSpPr>
        <p:spPr>
          <a:xfrm>
            <a:off x="12815557" y="6258270"/>
            <a:ext cx="2834752" cy="2834750"/>
          </a:xfrm>
          <a:prstGeom prst="ellipse">
            <a:avLst/>
          </a:prstGeom>
          <a:ln w="381000" cap="rnd" cmpd="sng">
            <a:solidFill>
              <a:schemeClr val="bg1">
                <a:lumMod val="75000"/>
                <a:alpha val="3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531"/>
          </a:p>
        </p:txBody>
      </p:sp>
      <p:sp>
        <p:nvSpPr>
          <p:cNvPr id="43" name="Arc 34">
            <a:extLst>
              <a:ext uri="{FF2B5EF4-FFF2-40B4-BE49-F238E27FC236}">
                <a16:creationId xmlns:a16="http://schemas.microsoft.com/office/drawing/2014/main" id="{07E92573-9719-4608-9B55-F0B57927DB64}"/>
              </a:ext>
            </a:extLst>
          </p:cNvPr>
          <p:cNvSpPr>
            <a:spLocks noChangeAspect="1"/>
          </p:cNvSpPr>
          <p:nvPr/>
        </p:nvSpPr>
        <p:spPr>
          <a:xfrm>
            <a:off x="12815557" y="6258270"/>
            <a:ext cx="2834752" cy="2834750"/>
          </a:xfrm>
          <a:prstGeom prst="arc">
            <a:avLst>
              <a:gd name="adj1" fmla="val 16200000"/>
              <a:gd name="adj2" fmla="val 4461296"/>
            </a:avLst>
          </a:prstGeom>
          <a:ln w="381000" cap="rnd" cmpd="sng">
            <a:solidFill>
              <a:srgbClr val="39A5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531"/>
          </a:p>
        </p:txBody>
      </p:sp>
      <p:sp>
        <p:nvSpPr>
          <p:cNvPr id="5"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20B17FD3-85C3-44BB-AED8-AFA7D9509213}"/>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7" name="Slide Number">
            <a:extLst>
              <a:ext uri="{FF2B5EF4-FFF2-40B4-BE49-F238E27FC236}">
                <a16:creationId xmlns:a16="http://schemas.microsoft.com/office/drawing/2014/main" id="{C6582A97-F11E-4EC9-9F28-5CEC5FFED9F5}"/>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15</a:t>
            </a:fld>
            <a:endParaRPr lang="es-MX" dirty="0"/>
          </a:p>
        </p:txBody>
      </p:sp>
    </p:spTree>
    <p:extLst>
      <p:ext uri="{BB962C8B-B14F-4D97-AF65-F5344CB8AC3E}">
        <p14:creationId xmlns:p14="http://schemas.microsoft.com/office/powerpoint/2010/main" val="3837773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Oval 689"/>
          <p:cNvSpPr/>
          <p:nvPr/>
        </p:nvSpPr>
        <p:spPr>
          <a:xfrm>
            <a:off x="1123360" y="6820840"/>
            <a:ext cx="1055932" cy="1056344"/>
          </a:xfrm>
          <a:prstGeom prst="ellipse">
            <a:avLst/>
          </a:prstGeom>
          <a:solidFill>
            <a:srgbClr val="18455C"/>
          </a:solidFill>
          <a:ln>
            <a:noFill/>
          </a:ln>
          <a:effectLst/>
        </p:spPr>
        <p:style>
          <a:lnRef idx="1">
            <a:schemeClr val="accent1"/>
          </a:lnRef>
          <a:fillRef idx="3">
            <a:schemeClr val="accent1"/>
          </a:fillRef>
          <a:effectRef idx="2">
            <a:schemeClr val="accent1"/>
          </a:effectRef>
          <a:fontRef idx="minor">
            <a:schemeClr val="lt1"/>
          </a:fontRef>
        </p:style>
        <p:txBody>
          <a:bodyPr tIns="0" bIns="64009" rtlCol="0" anchor="ctr"/>
          <a:lstStyle/>
          <a:p>
            <a:pPr algn="ctr"/>
            <a:r>
              <a:rPr lang="en-US" sz="2000" dirty="0">
                <a:latin typeface="Lato Light"/>
                <a:cs typeface="Lato Light"/>
              </a:rPr>
              <a:t>I</a:t>
            </a:r>
          </a:p>
        </p:txBody>
      </p:sp>
      <p:sp>
        <p:nvSpPr>
          <p:cNvPr id="691" name="Oval 690"/>
          <p:cNvSpPr/>
          <p:nvPr/>
        </p:nvSpPr>
        <p:spPr>
          <a:xfrm>
            <a:off x="1123360" y="8322798"/>
            <a:ext cx="1055932" cy="1056344"/>
          </a:xfrm>
          <a:prstGeom prst="ellipse">
            <a:avLst/>
          </a:prstGeom>
          <a:solidFill>
            <a:srgbClr val="7EC0E1"/>
          </a:solidFill>
          <a:ln>
            <a:noFill/>
          </a:ln>
          <a:effectLst/>
        </p:spPr>
        <p:style>
          <a:lnRef idx="1">
            <a:schemeClr val="accent1"/>
          </a:lnRef>
          <a:fillRef idx="3">
            <a:schemeClr val="accent1"/>
          </a:fillRef>
          <a:effectRef idx="2">
            <a:schemeClr val="accent1"/>
          </a:effectRef>
          <a:fontRef idx="minor">
            <a:schemeClr val="lt1"/>
          </a:fontRef>
        </p:style>
        <p:txBody>
          <a:bodyPr tIns="0" bIns="64009" rtlCol="0" anchor="ctr"/>
          <a:lstStyle/>
          <a:p>
            <a:pPr algn="ctr"/>
            <a:r>
              <a:rPr lang="en-US" sz="2000" dirty="0">
                <a:latin typeface="Lato Light"/>
                <a:cs typeface="Lato Light"/>
              </a:rPr>
              <a:t>II</a:t>
            </a:r>
          </a:p>
        </p:txBody>
      </p:sp>
      <p:sp>
        <p:nvSpPr>
          <p:cNvPr id="692" name="Oval 691"/>
          <p:cNvSpPr/>
          <p:nvPr/>
        </p:nvSpPr>
        <p:spPr>
          <a:xfrm>
            <a:off x="1123360" y="9835760"/>
            <a:ext cx="1055932" cy="1056344"/>
          </a:xfrm>
          <a:prstGeom prst="ellipse">
            <a:avLst/>
          </a:prstGeom>
          <a:solidFill>
            <a:srgbClr val="39A5DB"/>
          </a:solidFill>
          <a:ln>
            <a:noFill/>
          </a:ln>
          <a:effectLst/>
        </p:spPr>
        <p:style>
          <a:lnRef idx="1">
            <a:schemeClr val="accent1"/>
          </a:lnRef>
          <a:fillRef idx="3">
            <a:schemeClr val="accent1"/>
          </a:fillRef>
          <a:effectRef idx="2">
            <a:schemeClr val="accent1"/>
          </a:effectRef>
          <a:fontRef idx="minor">
            <a:schemeClr val="lt1"/>
          </a:fontRef>
        </p:style>
        <p:txBody>
          <a:bodyPr tIns="0" bIns="64009" rtlCol="0" anchor="ctr"/>
          <a:lstStyle/>
          <a:p>
            <a:pPr algn="ctr"/>
            <a:r>
              <a:rPr lang="en-US" sz="2000" dirty="0">
                <a:latin typeface="Lato Light"/>
                <a:cs typeface="Lato Light"/>
              </a:rPr>
              <a:t>III</a:t>
            </a:r>
          </a:p>
        </p:txBody>
      </p:sp>
      <p:sp>
        <p:nvSpPr>
          <p:cNvPr id="699" name="TextBox 698"/>
          <p:cNvSpPr txBox="1"/>
          <p:nvPr/>
        </p:nvSpPr>
        <p:spPr>
          <a:xfrm>
            <a:off x="2348540" y="7055525"/>
            <a:ext cx="20368729" cy="584775"/>
          </a:xfrm>
          <a:prstGeom prst="rect">
            <a:avLst/>
          </a:prstGeom>
          <a:noFill/>
        </p:spPr>
        <p:txBody>
          <a:bodyPr wrap="square" rtlCol="0">
            <a:spAutoFit/>
          </a:bodyPr>
          <a:lstStyle/>
          <a:p>
            <a:r>
              <a:rPr lang="es-MX" sz="3200" dirty="0">
                <a:solidFill>
                  <a:schemeClr val="tx1">
                    <a:lumMod val="75000"/>
                    <a:lumOff val="25000"/>
                  </a:schemeClr>
                </a:solidFill>
                <a:latin typeface="Lato Light" charset="0"/>
                <a:ea typeface="Lato Light" charset="0"/>
                <a:cs typeface="Lato Light" charset="0"/>
              </a:rPr>
              <a:t>Se estimaron los ponderadores de personas considerando la totalidad de personas seleccionadas por vivienda. </a:t>
            </a:r>
          </a:p>
        </p:txBody>
      </p:sp>
      <p:sp>
        <p:nvSpPr>
          <p:cNvPr id="700" name="TextBox 699"/>
          <p:cNvSpPr txBox="1"/>
          <p:nvPr/>
        </p:nvSpPr>
        <p:spPr>
          <a:xfrm>
            <a:off x="2432202" y="8322798"/>
            <a:ext cx="19632381" cy="1077218"/>
          </a:xfrm>
          <a:prstGeom prst="rect">
            <a:avLst/>
          </a:prstGeom>
          <a:noFill/>
        </p:spPr>
        <p:txBody>
          <a:bodyPr wrap="square" rtlCol="0">
            <a:spAutoFit/>
          </a:bodyPr>
          <a:lstStyle/>
          <a:p>
            <a:r>
              <a:rPr lang="es-MX" sz="3200" dirty="0">
                <a:solidFill>
                  <a:schemeClr val="tx1">
                    <a:lumMod val="75000"/>
                    <a:lumOff val="25000"/>
                  </a:schemeClr>
                </a:solidFill>
                <a:latin typeface="Lato Light" charset="0"/>
                <a:ea typeface="Lato Light" charset="0"/>
                <a:cs typeface="Lato Light" charset="0"/>
              </a:rPr>
              <a:t>En segundo plano se hizo un ajuste por la distribución de género y edad dentro de cada estrato de acuerdo con las estadísticas del INE de Lista Nominal. </a:t>
            </a:r>
          </a:p>
        </p:txBody>
      </p:sp>
      <p:sp>
        <p:nvSpPr>
          <p:cNvPr id="701" name="TextBox 700"/>
          <p:cNvSpPr txBox="1"/>
          <p:nvPr/>
        </p:nvSpPr>
        <p:spPr>
          <a:xfrm>
            <a:off x="2348540" y="9835760"/>
            <a:ext cx="19632381" cy="1077218"/>
          </a:xfrm>
          <a:prstGeom prst="rect">
            <a:avLst/>
          </a:prstGeom>
          <a:noFill/>
        </p:spPr>
        <p:txBody>
          <a:bodyPr wrap="square" rtlCol="0">
            <a:spAutoFit/>
          </a:bodyPr>
          <a:lstStyle/>
          <a:p>
            <a:r>
              <a:rPr lang="es-MX" sz="3200" dirty="0">
                <a:solidFill>
                  <a:schemeClr val="tx1">
                    <a:lumMod val="75000"/>
                    <a:lumOff val="25000"/>
                  </a:schemeClr>
                </a:solidFill>
                <a:latin typeface="Lato Light" charset="0"/>
                <a:ea typeface="Lato Light" charset="0"/>
                <a:cs typeface="Lato Light" charset="0"/>
              </a:rPr>
              <a:t>Se corrigió la no respuesta con el código 4 dentro de cada uno de los estratos considerados en muestra (urbano, mixto y rural).</a:t>
            </a:r>
          </a:p>
        </p:txBody>
      </p:sp>
      <p:sp>
        <p:nvSpPr>
          <p:cNvPr id="506" name="Subtitle 2"/>
          <p:cNvSpPr txBox="1">
            <a:spLocks/>
          </p:cNvSpPr>
          <p:nvPr/>
        </p:nvSpPr>
        <p:spPr>
          <a:xfrm>
            <a:off x="1123360" y="2993978"/>
            <a:ext cx="21453232" cy="3470722"/>
          </a:xfrm>
          <a:prstGeom prst="rect">
            <a:avLst/>
          </a:prstGeom>
        </p:spPr>
        <p:txBody>
          <a:bodyPr vert="horz" wrap="square" lIns="182843" tIns="91422" rIns="182843" bIns="91422"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ts val="4400"/>
              </a:lnSpc>
            </a:pPr>
            <a:r>
              <a:rPr lang="es-MX" sz="3200" dirty="0">
                <a:solidFill>
                  <a:schemeClr val="tx1">
                    <a:lumMod val="75000"/>
                    <a:lumOff val="25000"/>
                  </a:schemeClr>
                </a:solidFill>
                <a:latin typeface="Lato Light" charset="0"/>
                <a:ea typeface="Lato Light" charset="0"/>
                <a:cs typeface="Lato Light" charset="0"/>
              </a:rPr>
              <a:t>En la no repuesta total (NRT); esto es, la no respuesta en que no tenemos dato alguno de la vivienda, están los códigos de disposición 1, 2, 3 y 8. Las entrevistas que resulten eventualmente en código 8, se consideran como no respuesta total. En la respuesta con composición de vivienda (RCV) están los códigos 4, 5, 6, 7 y 9.</a:t>
            </a:r>
          </a:p>
          <a:p>
            <a:pPr>
              <a:lnSpc>
                <a:spcPts val="4400"/>
              </a:lnSpc>
            </a:pPr>
            <a:endParaRPr lang="es-MX" sz="3200" dirty="0">
              <a:solidFill>
                <a:schemeClr val="tx1">
                  <a:lumMod val="75000"/>
                  <a:lumOff val="25000"/>
                </a:schemeClr>
              </a:solidFill>
              <a:latin typeface="Lato Light" charset="0"/>
              <a:ea typeface="Lato Light" charset="0"/>
              <a:cs typeface="Lato Light" charset="0"/>
            </a:endParaRPr>
          </a:p>
          <a:p>
            <a:pPr>
              <a:lnSpc>
                <a:spcPts val="4400"/>
              </a:lnSpc>
            </a:pPr>
            <a:r>
              <a:rPr lang="es-MX" sz="3200" dirty="0">
                <a:solidFill>
                  <a:schemeClr val="tx1">
                    <a:lumMod val="75000"/>
                    <a:lumOff val="25000"/>
                  </a:schemeClr>
                </a:solidFill>
                <a:latin typeface="Lato Light" charset="0"/>
                <a:ea typeface="Lato Light" charset="0"/>
                <a:cs typeface="Lato Light" charset="0"/>
              </a:rPr>
              <a:t>Se utilizó la siguiente forma de cálculo de ponderadores:</a:t>
            </a:r>
          </a:p>
        </p:txBody>
      </p:sp>
      <p:sp>
        <p:nvSpPr>
          <p:cNvPr id="2" name="Marcador de texto 2">
            <a:extLst>
              <a:ext uri="{FF2B5EF4-FFF2-40B4-BE49-F238E27FC236}">
                <a16:creationId xmlns:a16="http://schemas.microsoft.com/office/drawing/2014/main" id="{56ED36E2-4D49-47A6-9DD7-5F1819F9DF0E}"/>
              </a:ext>
            </a:extLst>
          </p:cNvPr>
          <p:cNvSpPr txBox="1">
            <a:spLocks/>
          </p:cNvSpPr>
          <p:nvPr/>
        </p:nvSpPr>
        <p:spPr>
          <a:xfrm>
            <a:off x="1259215" y="994545"/>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Frecuencia y Tratamiento de la no Respuesta</a:t>
            </a:r>
          </a:p>
        </p:txBody>
      </p:sp>
      <p:sp>
        <p:nvSpPr>
          <p:cNvPr id="5"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B1CE486-DFB5-4D47-976B-2115DC2FF6BE}"/>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6" name="Slide Number">
            <a:extLst>
              <a:ext uri="{FF2B5EF4-FFF2-40B4-BE49-F238E27FC236}">
                <a16:creationId xmlns:a16="http://schemas.microsoft.com/office/drawing/2014/main" id="{6279D21C-3F9A-4166-8A58-5D52BC8CC6CB}"/>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16</a:t>
            </a:fld>
            <a:endParaRPr lang="es-MX" dirty="0"/>
          </a:p>
        </p:txBody>
      </p:sp>
    </p:spTree>
    <p:extLst>
      <p:ext uri="{BB962C8B-B14F-4D97-AF65-F5344CB8AC3E}">
        <p14:creationId xmlns:p14="http://schemas.microsoft.com/office/powerpoint/2010/main" val="118250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2711E-8C93-4E34-B0C8-1C1F5A573872}"/>
              </a:ext>
            </a:extLst>
          </p:cNvPr>
          <p:cNvSpPr>
            <a:spLocks noChangeAspect="1"/>
          </p:cNvSpPr>
          <p:nvPr/>
        </p:nvSpPr>
        <p:spPr>
          <a:xfrm rot="16200000">
            <a:off x="5270666" y="-5270667"/>
            <a:ext cx="13836319" cy="24377652"/>
          </a:xfrm>
          <a:prstGeom prst="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2">
            <a:extLst>
              <a:ext uri="{FF2B5EF4-FFF2-40B4-BE49-F238E27FC236}">
                <a16:creationId xmlns:a16="http://schemas.microsoft.com/office/drawing/2014/main" id="{97E28759-9B46-4329-847D-C9F28C23A769}"/>
              </a:ext>
            </a:extLst>
          </p:cNvPr>
          <p:cNvSpPr>
            <a:spLocks/>
          </p:cNvSpPr>
          <p:nvPr/>
        </p:nvSpPr>
        <p:spPr bwMode="auto">
          <a:xfrm>
            <a:off x="11347540" y="7277920"/>
            <a:ext cx="8708794" cy="2133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6600" dirty="0">
                <a:solidFill>
                  <a:schemeClr val="bg1"/>
                </a:solidFill>
                <a:latin typeface="Helvetica neue light"/>
                <a:cs typeface="Raleway Regular"/>
              </a:rPr>
              <a:t>Software Utilizado para </a:t>
            </a:r>
          </a:p>
          <a:p>
            <a:pPr algn="ctr">
              <a:defRPr/>
            </a:pPr>
            <a:r>
              <a:rPr lang="es-ES" sz="6600" dirty="0">
                <a:solidFill>
                  <a:schemeClr val="bg1"/>
                </a:solidFill>
                <a:latin typeface="Helvetica neue light"/>
                <a:cs typeface="Raleway Regular"/>
              </a:rPr>
              <a:t>Procesamiento</a:t>
            </a:r>
            <a:endParaRPr lang="es-ES" sz="1600" dirty="0">
              <a:solidFill>
                <a:schemeClr val="bg1"/>
              </a:solidFill>
              <a:latin typeface="Helvetica neue light"/>
              <a:cs typeface="Raleway Regular"/>
            </a:endParaRPr>
          </a:p>
        </p:txBody>
      </p:sp>
      <p:sp>
        <p:nvSpPr>
          <p:cNvPr id="5" name="Line 5">
            <a:extLst>
              <a:ext uri="{FF2B5EF4-FFF2-40B4-BE49-F238E27FC236}">
                <a16:creationId xmlns:a16="http://schemas.microsoft.com/office/drawing/2014/main" id="{74EF35E6-0CBA-414B-82CB-4A3C45191D5F}"/>
              </a:ext>
            </a:extLst>
          </p:cNvPr>
          <p:cNvSpPr>
            <a:spLocks noChangeShapeType="1"/>
          </p:cNvSpPr>
          <p:nvPr/>
        </p:nvSpPr>
        <p:spPr bwMode="auto">
          <a:xfrm>
            <a:off x="12545545" y="6858000"/>
            <a:ext cx="6312726"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6000" dirty="0">
              <a:effectLst>
                <a:outerShdw blurRad="38100" dist="38100" dir="2700000" algn="tl">
                  <a:srgbClr val="DDDDDD"/>
                </a:outerShdw>
              </a:effectLst>
              <a:latin typeface="Gill Sans" charset="0"/>
              <a:cs typeface="Gill Sans" charset="0"/>
              <a:sym typeface="Gill Sans" charset="0"/>
            </a:endParaRPr>
          </a:p>
        </p:txBody>
      </p:sp>
      <p:sp>
        <p:nvSpPr>
          <p:cNvPr id="2" name="AutoShape 2">
            <a:extLst>
              <a:ext uri="{FF2B5EF4-FFF2-40B4-BE49-F238E27FC236}">
                <a16:creationId xmlns:a16="http://schemas.microsoft.com/office/drawing/2014/main" id="{E98F7449-9A7A-4CA4-85B3-8CEF136BA5BE}"/>
              </a:ext>
            </a:extLst>
          </p:cNvPr>
          <p:cNvSpPr>
            <a:spLocks/>
          </p:cNvSpPr>
          <p:nvPr/>
        </p:nvSpPr>
        <p:spPr bwMode="auto">
          <a:xfrm>
            <a:off x="14231957" y="3341706"/>
            <a:ext cx="2939907" cy="316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19900" dirty="0">
                <a:solidFill>
                  <a:schemeClr val="bg1"/>
                </a:solidFill>
                <a:latin typeface="Helvetica neue light"/>
                <a:cs typeface="Raleway Regular"/>
              </a:rPr>
              <a:t>06</a:t>
            </a:r>
            <a:endParaRPr lang="es-ES" sz="4400" dirty="0">
              <a:solidFill>
                <a:schemeClr val="bg1"/>
              </a:solidFill>
              <a:latin typeface="Helvetica neue light"/>
              <a:cs typeface="Raleway Regular"/>
            </a:endParaRPr>
          </a:p>
        </p:txBody>
      </p:sp>
    </p:spTree>
    <p:extLst>
      <p:ext uri="{BB962C8B-B14F-4D97-AF65-F5344CB8AC3E}">
        <p14:creationId xmlns:p14="http://schemas.microsoft.com/office/powerpoint/2010/main" val="114470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DF263C7-448B-467D-9318-028C982E3842}"/>
              </a:ext>
            </a:extLst>
          </p:cNvPr>
          <p:cNvSpPr txBox="1">
            <a:spLocks/>
          </p:cNvSpPr>
          <p:nvPr/>
        </p:nvSpPr>
        <p:spPr>
          <a:xfrm>
            <a:off x="3668468" y="1104901"/>
            <a:ext cx="17076982" cy="1817944"/>
          </a:xfrm>
          <a:prstGeom prst="rect">
            <a:avLst/>
          </a:prstGeom>
        </p:spPr>
        <p:txBody>
          <a:bodyPr>
            <a:normAutofit/>
          </a:bodyPr>
          <a:lstStyle>
            <a:lvl1pPr marL="0" indent="0" algn="l" defTabSz="182846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33" indent="0" algn="l" defTabSz="182846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64" indent="0" algn="l" defTabSz="182846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97" indent="0" algn="l" defTabSz="1828464" rtl="0" eaLnBrk="1" latinLnBrk="0" hangingPunct="1">
              <a:lnSpc>
                <a:spcPct val="90000"/>
              </a:lnSpc>
              <a:spcBef>
                <a:spcPts val="1000"/>
              </a:spcBef>
              <a:buFont typeface="Arial" panose="020B0604020202020204" pitchFamily="34" charset="0"/>
              <a:buNone/>
              <a:defRPr lang="en-US" sz="3201" kern="1200" dirty="0" smtClean="0">
                <a:solidFill>
                  <a:schemeClr val="tx1"/>
                </a:solidFill>
                <a:effectLst/>
                <a:latin typeface="Lato Light"/>
                <a:ea typeface="+mn-ea"/>
                <a:cs typeface="Lato Light"/>
              </a:defRPr>
            </a:lvl4pPr>
            <a:lvl5pPr marL="3656928" indent="0" algn="l" defTabSz="1828464" rtl="0" eaLnBrk="1" latinLnBrk="0" hangingPunct="1">
              <a:lnSpc>
                <a:spcPct val="90000"/>
              </a:lnSpc>
              <a:spcBef>
                <a:spcPts val="1000"/>
              </a:spcBef>
              <a:buFont typeface="Arial" panose="020B0604020202020204" pitchFamily="34" charset="0"/>
              <a:buNone/>
              <a:defRPr lang="en-US" sz="3201" kern="1200" dirty="0">
                <a:solidFill>
                  <a:schemeClr val="tx1"/>
                </a:solidFill>
                <a:effectLst/>
                <a:latin typeface="Lato Light"/>
                <a:ea typeface="+mn-ea"/>
                <a:cs typeface="Lato Light"/>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s-MX" sz="8000" dirty="0">
                <a:solidFill>
                  <a:schemeClr val="tx1">
                    <a:lumMod val="50000"/>
                    <a:lumOff val="50000"/>
                  </a:schemeClr>
                </a:solidFill>
                <a:latin typeface="Helvetica neue light"/>
              </a:rPr>
              <a:t>Software utilizado para Procesamiento</a:t>
            </a:r>
          </a:p>
        </p:txBody>
      </p:sp>
      <p:sp>
        <p:nvSpPr>
          <p:cNvPr id="3" name="Marcador de texto 2">
            <a:extLst>
              <a:ext uri="{FF2B5EF4-FFF2-40B4-BE49-F238E27FC236}">
                <a16:creationId xmlns:a16="http://schemas.microsoft.com/office/drawing/2014/main" id="{57DFE94D-9120-4AE5-9B2A-977A97B2E387}"/>
              </a:ext>
            </a:extLst>
          </p:cNvPr>
          <p:cNvSpPr txBox="1">
            <a:spLocks/>
          </p:cNvSpPr>
          <p:nvPr/>
        </p:nvSpPr>
        <p:spPr>
          <a:xfrm>
            <a:off x="6657129" y="2672733"/>
            <a:ext cx="11099661" cy="591446"/>
          </a:xfrm>
          <a:prstGeom prst="rect">
            <a:avLst/>
          </a:prstGeom>
        </p:spPr>
        <p:txBody>
          <a:bodyPr/>
          <a:lstStyle>
            <a:lvl1pPr marL="0" indent="0" algn="l" defTabSz="182846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33" indent="0" algn="l" defTabSz="182846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64" indent="0" algn="l" defTabSz="182846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97" indent="0" algn="l" defTabSz="1828464" rtl="0" eaLnBrk="1" latinLnBrk="0" hangingPunct="1">
              <a:lnSpc>
                <a:spcPct val="90000"/>
              </a:lnSpc>
              <a:spcBef>
                <a:spcPts val="1000"/>
              </a:spcBef>
              <a:buFont typeface="Arial" panose="020B0604020202020204" pitchFamily="34" charset="0"/>
              <a:buNone/>
              <a:defRPr lang="en-US" sz="3201" kern="1200" dirty="0" smtClean="0">
                <a:solidFill>
                  <a:schemeClr val="tx1"/>
                </a:solidFill>
                <a:effectLst/>
                <a:latin typeface="Lato Light"/>
                <a:ea typeface="+mn-ea"/>
                <a:cs typeface="Lato Light"/>
              </a:defRPr>
            </a:lvl4pPr>
            <a:lvl5pPr marL="3656928" indent="0" algn="l" defTabSz="1828464" rtl="0" eaLnBrk="1" latinLnBrk="0" hangingPunct="1">
              <a:lnSpc>
                <a:spcPct val="90000"/>
              </a:lnSpc>
              <a:spcBef>
                <a:spcPts val="1000"/>
              </a:spcBef>
              <a:buFont typeface="Arial" panose="020B0604020202020204" pitchFamily="34" charset="0"/>
              <a:buNone/>
              <a:defRPr lang="en-US" sz="3201" kern="1200" dirty="0">
                <a:solidFill>
                  <a:schemeClr val="tx1"/>
                </a:solidFill>
                <a:effectLst/>
                <a:latin typeface="Lato Light"/>
                <a:ea typeface="+mn-ea"/>
                <a:cs typeface="Lato Light"/>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s-MX" sz="2666" b="1" dirty="0">
                <a:solidFill>
                  <a:srgbClr val="2D4A5C"/>
                </a:solidFill>
                <a:latin typeface="Helvetica neue light"/>
              </a:rPr>
              <a:t>ENCUESTA DE RECONOCIMIENTO</a:t>
            </a:r>
          </a:p>
        </p:txBody>
      </p:sp>
      <p:sp>
        <p:nvSpPr>
          <p:cNvPr id="4" name="Text Placeholder 20">
            <a:extLst>
              <a:ext uri="{FF2B5EF4-FFF2-40B4-BE49-F238E27FC236}">
                <a16:creationId xmlns:a16="http://schemas.microsoft.com/office/drawing/2014/main" id="{9652A8A6-64FB-4850-8814-2D31B22973FD}"/>
              </a:ext>
            </a:extLst>
          </p:cNvPr>
          <p:cNvSpPr txBox="1">
            <a:spLocks/>
          </p:cNvSpPr>
          <p:nvPr/>
        </p:nvSpPr>
        <p:spPr>
          <a:xfrm>
            <a:off x="14913896" y="4164895"/>
            <a:ext cx="788113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Microsoft Excel</a:t>
            </a:r>
          </a:p>
        </p:txBody>
      </p:sp>
      <p:sp>
        <p:nvSpPr>
          <p:cNvPr id="5" name="Text Placeholder 23">
            <a:extLst>
              <a:ext uri="{FF2B5EF4-FFF2-40B4-BE49-F238E27FC236}">
                <a16:creationId xmlns:a16="http://schemas.microsoft.com/office/drawing/2014/main" id="{FCE24705-4C4C-4A72-A2E5-C4714546D826}"/>
              </a:ext>
            </a:extLst>
          </p:cNvPr>
          <p:cNvSpPr txBox="1">
            <a:spLocks/>
          </p:cNvSpPr>
          <p:nvPr/>
        </p:nvSpPr>
        <p:spPr>
          <a:xfrm>
            <a:off x="14913896" y="4785046"/>
            <a:ext cx="8682254" cy="1462470"/>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399" dirty="0">
                <a:solidFill>
                  <a:schemeClr val="tx1">
                    <a:lumMod val="50000"/>
                    <a:lumOff val="50000"/>
                  </a:schemeClr>
                </a:solidFill>
                <a:latin typeface="Lato" charset="0"/>
                <a:ea typeface="Lato" charset="0"/>
                <a:cs typeface="Lato" charset="0"/>
              </a:rPr>
              <a:t>Se llevaron a cabo los cálculos asociados a las estimaciones puntuales de conocimiento y de errores cuadráticos medios para la agregación de los resultados de las empresas</a:t>
            </a:r>
          </a:p>
        </p:txBody>
      </p:sp>
      <p:sp>
        <p:nvSpPr>
          <p:cNvPr id="6" name="Text Placeholder 20">
            <a:extLst>
              <a:ext uri="{FF2B5EF4-FFF2-40B4-BE49-F238E27FC236}">
                <a16:creationId xmlns:a16="http://schemas.microsoft.com/office/drawing/2014/main" id="{E9A62182-EE32-4870-B4A9-275F19D938D8}"/>
              </a:ext>
            </a:extLst>
          </p:cNvPr>
          <p:cNvSpPr txBox="1">
            <a:spLocks/>
          </p:cNvSpPr>
          <p:nvPr/>
        </p:nvSpPr>
        <p:spPr>
          <a:xfrm>
            <a:off x="14913896" y="7054986"/>
            <a:ext cx="788113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IBM SPSS Software</a:t>
            </a:r>
          </a:p>
        </p:txBody>
      </p:sp>
      <p:sp>
        <p:nvSpPr>
          <p:cNvPr id="7" name="Text Placeholder 23">
            <a:extLst>
              <a:ext uri="{FF2B5EF4-FFF2-40B4-BE49-F238E27FC236}">
                <a16:creationId xmlns:a16="http://schemas.microsoft.com/office/drawing/2014/main" id="{EB0BF652-0DE2-4089-9B23-4EFDD081DB98}"/>
              </a:ext>
            </a:extLst>
          </p:cNvPr>
          <p:cNvSpPr txBox="1">
            <a:spLocks/>
          </p:cNvSpPr>
          <p:nvPr/>
        </p:nvSpPr>
        <p:spPr>
          <a:xfrm>
            <a:off x="14913896" y="7864921"/>
            <a:ext cx="8449654" cy="157542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399" dirty="0">
                <a:solidFill>
                  <a:schemeClr val="tx1">
                    <a:lumMod val="50000"/>
                    <a:lumOff val="50000"/>
                  </a:schemeClr>
                </a:solidFill>
                <a:latin typeface="Lato" charset="0"/>
                <a:ea typeface="Lato" charset="0"/>
                <a:cs typeface="Lato" charset="0"/>
              </a:rPr>
              <a:t>Se utilizó para las estimaciones individuales de porcentajes ponderados de conocimiento de cada empresa, así como para el proceso de las bases de datos.</a:t>
            </a:r>
          </a:p>
        </p:txBody>
      </p:sp>
      <p:sp>
        <p:nvSpPr>
          <p:cNvPr id="8" name="Text Placeholder 20">
            <a:extLst>
              <a:ext uri="{FF2B5EF4-FFF2-40B4-BE49-F238E27FC236}">
                <a16:creationId xmlns:a16="http://schemas.microsoft.com/office/drawing/2014/main" id="{8B4F1E54-5095-4655-967D-99383FC73000}"/>
              </a:ext>
            </a:extLst>
          </p:cNvPr>
          <p:cNvSpPr txBox="1">
            <a:spLocks/>
          </p:cNvSpPr>
          <p:nvPr/>
        </p:nvSpPr>
        <p:spPr>
          <a:xfrm>
            <a:off x="14913896" y="10196926"/>
            <a:ext cx="7881136" cy="2352435"/>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chemeClr val="tx1">
                    <a:lumMod val="50000"/>
                    <a:lumOff val="50000"/>
                  </a:schemeClr>
                </a:solidFill>
              </a:rPr>
              <a:t>Software de Levantamiento de Encuesta</a:t>
            </a:r>
          </a:p>
        </p:txBody>
      </p:sp>
      <p:sp>
        <p:nvSpPr>
          <p:cNvPr id="9" name="Text Placeholder 23">
            <a:extLst>
              <a:ext uri="{FF2B5EF4-FFF2-40B4-BE49-F238E27FC236}">
                <a16:creationId xmlns:a16="http://schemas.microsoft.com/office/drawing/2014/main" id="{EEF76694-9F11-483C-A182-B46312C71D85}"/>
              </a:ext>
            </a:extLst>
          </p:cNvPr>
          <p:cNvSpPr txBox="1">
            <a:spLocks/>
          </p:cNvSpPr>
          <p:nvPr/>
        </p:nvSpPr>
        <p:spPr>
          <a:xfrm>
            <a:off x="14913896" y="11006860"/>
            <a:ext cx="8449654" cy="163004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buNone/>
            </a:pPr>
            <a:r>
              <a:rPr lang="es-MX" sz="2399" dirty="0">
                <a:solidFill>
                  <a:schemeClr val="tx1">
                    <a:lumMod val="50000"/>
                    <a:lumOff val="50000"/>
                  </a:schemeClr>
                </a:solidFill>
                <a:latin typeface="Lato" charset="0"/>
                <a:ea typeface="Lato" charset="0"/>
                <a:cs typeface="Lato" charset="0"/>
              </a:rPr>
              <a:t>Parametría utilizó Survey To Go</a:t>
            </a:r>
          </a:p>
          <a:p>
            <a:pPr marL="0" indent="0">
              <a:lnSpc>
                <a:spcPct val="100000"/>
              </a:lnSpc>
              <a:buNone/>
            </a:pPr>
            <a:r>
              <a:rPr lang="es-MX" sz="2399" dirty="0">
                <a:solidFill>
                  <a:schemeClr val="tx1">
                    <a:lumMod val="50000"/>
                    <a:lumOff val="50000"/>
                  </a:schemeClr>
                </a:solidFill>
                <a:latin typeface="Lato" charset="0"/>
                <a:ea typeface="Lato" charset="0"/>
                <a:cs typeface="Lato" charset="0"/>
              </a:rPr>
              <a:t>Mendoza Blanco &amp; Asociados utilizó Survey To Go</a:t>
            </a:r>
          </a:p>
          <a:p>
            <a:pPr marL="0" indent="0">
              <a:lnSpc>
                <a:spcPct val="100000"/>
              </a:lnSpc>
              <a:buNone/>
            </a:pPr>
            <a:r>
              <a:rPr lang="es-MX" sz="2399" dirty="0">
                <a:solidFill>
                  <a:schemeClr val="tx1">
                    <a:lumMod val="50000"/>
                    <a:lumOff val="50000"/>
                  </a:schemeClr>
                </a:solidFill>
                <a:latin typeface="Lato" charset="0"/>
                <a:ea typeface="Lato" charset="0"/>
                <a:cs typeface="Lato" charset="0"/>
              </a:rPr>
              <a:t>Demotecnia 2.0 utilizó Sawtooth Software Lighthouse Studio</a:t>
            </a:r>
          </a:p>
        </p:txBody>
      </p:sp>
      <p:sp>
        <p:nvSpPr>
          <p:cNvPr id="10" name="Text Placeholder 20">
            <a:extLst>
              <a:ext uri="{FF2B5EF4-FFF2-40B4-BE49-F238E27FC236}">
                <a16:creationId xmlns:a16="http://schemas.microsoft.com/office/drawing/2014/main" id="{5D8CD78A-9F4C-45C5-8D41-997E47C20481}"/>
              </a:ext>
            </a:extLst>
          </p:cNvPr>
          <p:cNvSpPr txBox="1">
            <a:spLocks/>
          </p:cNvSpPr>
          <p:nvPr/>
        </p:nvSpPr>
        <p:spPr>
          <a:xfrm>
            <a:off x="12757212" y="4305529"/>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2D4A5C"/>
                </a:solidFill>
                <a:latin typeface="Raleway Light" charset="0"/>
                <a:ea typeface="Raleway Light" charset="0"/>
                <a:cs typeface="Raleway Light" charset="0"/>
              </a:rPr>
              <a:t>1</a:t>
            </a:r>
          </a:p>
        </p:txBody>
      </p:sp>
      <p:sp>
        <p:nvSpPr>
          <p:cNvPr id="11" name="Text Placeholder 20">
            <a:extLst>
              <a:ext uri="{FF2B5EF4-FFF2-40B4-BE49-F238E27FC236}">
                <a16:creationId xmlns:a16="http://schemas.microsoft.com/office/drawing/2014/main" id="{64325AAD-B5F3-4A2C-BD41-D76F564E0F5F}"/>
              </a:ext>
            </a:extLst>
          </p:cNvPr>
          <p:cNvSpPr txBox="1">
            <a:spLocks/>
          </p:cNvSpPr>
          <p:nvPr/>
        </p:nvSpPr>
        <p:spPr>
          <a:xfrm>
            <a:off x="12757212" y="7225349"/>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B2CFE1"/>
                </a:solidFill>
                <a:latin typeface="Raleway Light" charset="0"/>
                <a:ea typeface="Raleway Light" charset="0"/>
                <a:cs typeface="Raleway Light" charset="0"/>
              </a:rPr>
              <a:t>2</a:t>
            </a:r>
          </a:p>
        </p:txBody>
      </p:sp>
      <p:sp>
        <p:nvSpPr>
          <p:cNvPr id="12" name="Text Placeholder 20">
            <a:extLst>
              <a:ext uri="{FF2B5EF4-FFF2-40B4-BE49-F238E27FC236}">
                <a16:creationId xmlns:a16="http://schemas.microsoft.com/office/drawing/2014/main" id="{1743679E-F327-4481-B0BC-454CEACD5894}"/>
              </a:ext>
            </a:extLst>
          </p:cNvPr>
          <p:cNvSpPr txBox="1">
            <a:spLocks/>
          </p:cNvSpPr>
          <p:nvPr/>
        </p:nvSpPr>
        <p:spPr>
          <a:xfrm>
            <a:off x="12757212" y="10249879"/>
            <a:ext cx="2156484" cy="1630047"/>
          </a:xfrm>
          <a:prstGeom prst="rect">
            <a:avLst/>
          </a:prstGeom>
          <a:noFill/>
        </p:spPr>
        <p:txBody>
          <a:bodyPr wrap="square" lIns="0" tIns="191950" rIns="0" bIns="191950" anchor="ctr"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13330" b="0" dirty="0">
                <a:solidFill>
                  <a:srgbClr val="6BB0DB"/>
                </a:solidFill>
                <a:latin typeface="Raleway Light" charset="0"/>
                <a:ea typeface="Raleway Light" charset="0"/>
                <a:cs typeface="Raleway Light" charset="0"/>
              </a:rPr>
              <a:t>3</a:t>
            </a:r>
          </a:p>
        </p:txBody>
      </p:sp>
      <p:grpSp>
        <p:nvGrpSpPr>
          <p:cNvPr id="17" name="Group 16">
            <a:extLst>
              <a:ext uri="{FF2B5EF4-FFF2-40B4-BE49-F238E27FC236}">
                <a16:creationId xmlns:a16="http://schemas.microsoft.com/office/drawing/2014/main" id="{3E7FA115-3AE3-41B4-9CF6-D3016F2F052F}"/>
              </a:ext>
            </a:extLst>
          </p:cNvPr>
          <p:cNvGrpSpPr/>
          <p:nvPr/>
        </p:nvGrpSpPr>
        <p:grpSpPr>
          <a:xfrm>
            <a:off x="1874926" y="4063457"/>
            <a:ext cx="9800410" cy="8074951"/>
            <a:chOff x="12710974" y="3180368"/>
            <a:chExt cx="10676412" cy="8796724"/>
          </a:xfrm>
        </p:grpSpPr>
        <p:pic>
          <p:nvPicPr>
            <p:cNvPr id="18" name="Picture 2">
              <a:extLst>
                <a:ext uri="{FF2B5EF4-FFF2-40B4-BE49-F238E27FC236}">
                  <a16:creationId xmlns:a16="http://schemas.microsoft.com/office/drawing/2014/main" id="{AC44E4D1-FA22-4153-9CBD-E9F9E58529D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10974" y="3180368"/>
              <a:ext cx="10676412" cy="879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Placeholder 5" descr="A screenshot of a social media post&#10;&#10;Description automatically generated">
              <a:extLst>
                <a:ext uri="{FF2B5EF4-FFF2-40B4-BE49-F238E27FC236}">
                  <a16:creationId xmlns:a16="http://schemas.microsoft.com/office/drawing/2014/main" id="{D679FE98-FBB7-42E3-A1CC-9C8F7C75CE1B}"/>
                </a:ext>
              </a:extLst>
            </p:cNvPr>
            <p:cNvPicPr>
              <a:picLocks noChangeAspect="1"/>
            </p:cNvPicPr>
            <p:nvPr/>
          </p:nvPicPr>
          <p:blipFill>
            <a:blip r:embed="rId3">
              <a:extLst>
                <a:ext uri="{28A0092B-C50C-407E-A947-70E740481C1C}">
                  <a14:useLocalDpi xmlns:a14="http://schemas.microsoft.com/office/drawing/2010/main" val="0"/>
                </a:ext>
              </a:extLst>
            </a:blip>
            <a:srcRect t="1660" b="1660"/>
            <a:stretch>
              <a:fillRect/>
            </a:stretch>
          </p:blipFill>
          <p:spPr>
            <a:xfrm>
              <a:off x="13091301" y="3587751"/>
              <a:ext cx="9869839" cy="5480050"/>
            </a:xfrm>
            <a:prstGeom prst="rect">
              <a:avLst/>
            </a:prstGeom>
          </p:spPr>
        </p:pic>
      </p:grpSp>
      <p:grpSp>
        <p:nvGrpSpPr>
          <p:cNvPr id="20" name="Group 19">
            <a:extLst>
              <a:ext uri="{FF2B5EF4-FFF2-40B4-BE49-F238E27FC236}">
                <a16:creationId xmlns:a16="http://schemas.microsoft.com/office/drawing/2014/main" id="{FAF35A90-BE7B-4F6A-841E-0FB98C08C89B}"/>
              </a:ext>
            </a:extLst>
          </p:cNvPr>
          <p:cNvGrpSpPr/>
          <p:nvPr/>
        </p:nvGrpSpPr>
        <p:grpSpPr>
          <a:xfrm>
            <a:off x="519921" y="6634473"/>
            <a:ext cx="3381146" cy="4781793"/>
            <a:chOff x="13779616" y="1429716"/>
            <a:chExt cx="7676678" cy="10856758"/>
          </a:xfrm>
        </p:grpSpPr>
        <p:pic>
          <p:nvPicPr>
            <p:cNvPr id="21" name="Picture 20" descr="A screenshot of a cell phone&#10;&#10;Description automatically generated">
              <a:extLst>
                <a:ext uri="{FF2B5EF4-FFF2-40B4-BE49-F238E27FC236}">
                  <a16:creationId xmlns:a16="http://schemas.microsoft.com/office/drawing/2014/main" id="{4CF8CC0A-1B04-469A-B0A6-D25850624C3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07718" y="2471252"/>
              <a:ext cx="6699114" cy="8882548"/>
            </a:xfrm>
            <a:prstGeom prst="rect">
              <a:avLst/>
            </a:prstGeom>
          </p:spPr>
        </p:pic>
        <p:sp>
          <p:nvSpPr>
            <p:cNvPr id="22" name="Google Shape;423;p35">
              <a:extLst>
                <a:ext uri="{FF2B5EF4-FFF2-40B4-BE49-F238E27FC236}">
                  <a16:creationId xmlns:a16="http://schemas.microsoft.com/office/drawing/2014/main" id="{B6F4C8D6-FA6B-490C-9F6D-D1255F58BA3D}"/>
                </a:ext>
              </a:extLst>
            </p:cNvPr>
            <p:cNvSpPr/>
            <p:nvPr/>
          </p:nvSpPr>
          <p:spPr>
            <a:xfrm>
              <a:off x="13779616" y="1429716"/>
              <a:ext cx="7676678" cy="10856759"/>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tx1">
                <a:lumMod val="85000"/>
                <a:lumOff val="15000"/>
              </a:schemeClr>
            </a:solidFill>
            <a:ln w="19050" cap="flat" cmpd="sng">
              <a:solidFill>
                <a:schemeClr val="tx1"/>
              </a:solidFill>
              <a:prstDash val="solid"/>
              <a:round/>
              <a:headEnd type="none" w="sm" len="sm"/>
              <a:tailEnd type="none" w="sm" len="sm"/>
            </a:ln>
          </p:spPr>
          <p:txBody>
            <a:bodyPr spcFirstLastPara="1" wrap="square" lIns="243737" tIns="243737" rIns="243737" bIns="243737" anchor="ctr" anchorCtr="0">
              <a:noAutofit/>
            </a:bodyPr>
            <a:lstStyle/>
            <a:p>
              <a:endParaRPr lang="es-MX" sz="9598"/>
            </a:p>
          </p:txBody>
        </p:sp>
      </p:grpSp>
      <p:sp>
        <p:nvSpPr>
          <p:cNvPr id="28"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2AC41B95-55BA-4B1E-B603-099C3A7CCEF4}"/>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30" name="Slide Number">
            <a:extLst>
              <a:ext uri="{FF2B5EF4-FFF2-40B4-BE49-F238E27FC236}">
                <a16:creationId xmlns:a16="http://schemas.microsoft.com/office/drawing/2014/main" id="{409C0EF5-F781-4F93-86B7-FF7E2AAD217B}"/>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18</a:t>
            </a:fld>
            <a:endParaRPr lang="es-MX" dirty="0"/>
          </a:p>
        </p:txBody>
      </p:sp>
    </p:spTree>
    <p:extLst>
      <p:ext uri="{BB962C8B-B14F-4D97-AF65-F5344CB8AC3E}">
        <p14:creationId xmlns:p14="http://schemas.microsoft.com/office/powerpoint/2010/main" val="100800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2711E-8C93-4E34-B0C8-1C1F5A573872}"/>
              </a:ext>
            </a:extLst>
          </p:cNvPr>
          <p:cNvSpPr>
            <a:spLocks noChangeAspect="1"/>
          </p:cNvSpPr>
          <p:nvPr/>
        </p:nvSpPr>
        <p:spPr>
          <a:xfrm rot="16200000">
            <a:off x="5270666" y="-5270667"/>
            <a:ext cx="13836319" cy="24377652"/>
          </a:xfrm>
          <a:prstGeom prst="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2">
            <a:extLst>
              <a:ext uri="{FF2B5EF4-FFF2-40B4-BE49-F238E27FC236}">
                <a16:creationId xmlns:a16="http://schemas.microsoft.com/office/drawing/2014/main" id="{97E28759-9B46-4329-847D-C9F28C23A769}"/>
              </a:ext>
            </a:extLst>
          </p:cNvPr>
          <p:cNvSpPr>
            <a:spLocks/>
          </p:cNvSpPr>
          <p:nvPr/>
        </p:nvSpPr>
        <p:spPr bwMode="auto">
          <a:xfrm>
            <a:off x="9830117" y="7277920"/>
            <a:ext cx="11743663" cy="2133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6600" dirty="0">
                <a:solidFill>
                  <a:schemeClr val="bg1"/>
                </a:solidFill>
                <a:latin typeface="Helvetica neue light"/>
                <a:cs typeface="Raleway Regular"/>
              </a:rPr>
              <a:t>Candidaturas a la Presidencia y </a:t>
            </a:r>
          </a:p>
          <a:p>
            <a:pPr algn="ctr">
              <a:defRPr/>
            </a:pPr>
            <a:r>
              <a:rPr lang="es-ES" sz="6600" dirty="0">
                <a:solidFill>
                  <a:schemeClr val="bg1"/>
                </a:solidFill>
                <a:latin typeface="Helvetica neue light"/>
                <a:cs typeface="Raleway Regular"/>
              </a:rPr>
              <a:t>Secretaría General</a:t>
            </a:r>
            <a:endParaRPr lang="es-ES" sz="1600" dirty="0">
              <a:solidFill>
                <a:schemeClr val="bg1"/>
              </a:solidFill>
              <a:latin typeface="Helvetica neue light"/>
              <a:cs typeface="Raleway Regular"/>
            </a:endParaRPr>
          </a:p>
        </p:txBody>
      </p:sp>
      <p:sp>
        <p:nvSpPr>
          <p:cNvPr id="5" name="Line 5">
            <a:extLst>
              <a:ext uri="{FF2B5EF4-FFF2-40B4-BE49-F238E27FC236}">
                <a16:creationId xmlns:a16="http://schemas.microsoft.com/office/drawing/2014/main" id="{74EF35E6-0CBA-414B-82CB-4A3C45191D5F}"/>
              </a:ext>
            </a:extLst>
          </p:cNvPr>
          <p:cNvSpPr>
            <a:spLocks noChangeShapeType="1"/>
          </p:cNvSpPr>
          <p:nvPr/>
        </p:nvSpPr>
        <p:spPr bwMode="auto">
          <a:xfrm>
            <a:off x="12545545" y="6858000"/>
            <a:ext cx="6312726"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6000" dirty="0">
              <a:effectLst>
                <a:outerShdw blurRad="38100" dist="38100" dir="2700000" algn="tl">
                  <a:srgbClr val="DDDDDD"/>
                </a:outerShdw>
              </a:effectLst>
              <a:latin typeface="Gill Sans" charset="0"/>
              <a:cs typeface="Gill Sans" charset="0"/>
              <a:sym typeface="Gill Sans" charset="0"/>
            </a:endParaRPr>
          </a:p>
        </p:txBody>
      </p:sp>
      <p:sp>
        <p:nvSpPr>
          <p:cNvPr id="2" name="AutoShape 2">
            <a:extLst>
              <a:ext uri="{FF2B5EF4-FFF2-40B4-BE49-F238E27FC236}">
                <a16:creationId xmlns:a16="http://schemas.microsoft.com/office/drawing/2014/main" id="{E98F7449-9A7A-4CA4-85B3-8CEF136BA5BE}"/>
              </a:ext>
            </a:extLst>
          </p:cNvPr>
          <p:cNvSpPr>
            <a:spLocks/>
          </p:cNvSpPr>
          <p:nvPr/>
        </p:nvSpPr>
        <p:spPr bwMode="auto">
          <a:xfrm>
            <a:off x="14231957" y="3341706"/>
            <a:ext cx="2939907" cy="316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19900" dirty="0">
                <a:solidFill>
                  <a:schemeClr val="bg1"/>
                </a:solidFill>
                <a:latin typeface="Helvetica neue light"/>
                <a:cs typeface="Raleway Regular"/>
              </a:rPr>
              <a:t>07</a:t>
            </a:r>
            <a:endParaRPr lang="es-ES" sz="4400" dirty="0">
              <a:solidFill>
                <a:schemeClr val="bg1"/>
              </a:solidFill>
              <a:latin typeface="Helvetica neue light"/>
              <a:cs typeface="Raleway Regular"/>
            </a:endParaRPr>
          </a:p>
        </p:txBody>
      </p:sp>
    </p:spTree>
    <p:extLst>
      <p:ext uri="{BB962C8B-B14F-4D97-AF65-F5344CB8AC3E}">
        <p14:creationId xmlns:p14="http://schemas.microsoft.com/office/powerpoint/2010/main" val="217620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5;p25">
            <a:extLst>
              <a:ext uri="{FF2B5EF4-FFF2-40B4-BE49-F238E27FC236}">
                <a16:creationId xmlns:a16="http://schemas.microsoft.com/office/drawing/2014/main" id="{1904E6D8-306C-490E-9035-05F4BDAA6594}"/>
              </a:ext>
            </a:extLst>
          </p:cNvPr>
          <p:cNvSpPr txBox="1">
            <a:spLocks/>
          </p:cNvSpPr>
          <p:nvPr/>
        </p:nvSpPr>
        <p:spPr>
          <a:xfrm>
            <a:off x="770806" y="6083615"/>
            <a:ext cx="5369320" cy="1477061"/>
          </a:xfrm>
          <a:prstGeom prst="rect">
            <a:avLst/>
          </a:prstGeom>
        </p:spPr>
        <p:txBody>
          <a:bodyPr spcFirstLastPara="1" vert="horz" wrap="square" lIns="243737" tIns="243737" rIns="243737" bIns="243737" rtlCol="0" anchor="t" anchorCtr="0">
            <a:noAutofit/>
          </a:bodyPr>
          <a:lstStyle>
            <a:lvl1pPr algn="l" defTabSz="1828464" rtl="0" eaLnBrk="1" latinLnBrk="0" hangingPunct="1">
              <a:lnSpc>
                <a:spcPct val="90000"/>
              </a:lnSpc>
              <a:spcBef>
                <a:spcPct val="0"/>
              </a:spcBef>
              <a:buNone/>
              <a:defRPr lang="en-US" sz="6000" kern="1200">
                <a:solidFill>
                  <a:schemeClr val="tx1"/>
                </a:solidFill>
                <a:latin typeface="Lato Light"/>
                <a:ea typeface="+mj-ea"/>
                <a:cs typeface="Lato Light"/>
              </a:defRPr>
            </a:lvl1pPr>
          </a:lstStyle>
          <a:p>
            <a:pPr algn="ctr">
              <a:spcBef>
                <a:spcPts val="0"/>
              </a:spcBef>
            </a:pPr>
            <a:r>
              <a:rPr lang="es-MX" dirty="0">
                <a:solidFill>
                  <a:srgbClr val="2D4A5C"/>
                </a:solidFill>
                <a:latin typeface="Helvetica neue light"/>
              </a:rPr>
              <a:t>CONTENIDO</a:t>
            </a:r>
          </a:p>
        </p:txBody>
      </p:sp>
      <p:sp>
        <p:nvSpPr>
          <p:cNvPr id="3" name="Google Shape;266;p25">
            <a:extLst>
              <a:ext uri="{FF2B5EF4-FFF2-40B4-BE49-F238E27FC236}">
                <a16:creationId xmlns:a16="http://schemas.microsoft.com/office/drawing/2014/main" id="{A28B231E-434C-442B-89A8-0C00B4138C86}"/>
              </a:ext>
            </a:extLst>
          </p:cNvPr>
          <p:cNvSpPr/>
          <p:nvPr/>
        </p:nvSpPr>
        <p:spPr>
          <a:xfrm>
            <a:off x="7191336" y="6822146"/>
            <a:ext cx="9907944" cy="1998679"/>
          </a:xfrm>
          <a:prstGeom prst="homePlate">
            <a:avLst>
              <a:gd name="adj" fmla="val 35440"/>
            </a:avLst>
          </a:prstGeom>
          <a:solidFill>
            <a:srgbClr val="49545C"/>
          </a:solidFill>
          <a:ln>
            <a:noFill/>
          </a:ln>
        </p:spPr>
        <p:txBody>
          <a:bodyPr spcFirstLastPara="1" wrap="square" lIns="243737" tIns="121835" rIns="243737" bIns="121835" anchor="ctr" anchorCtr="0">
            <a:noAutofit/>
          </a:bodyPr>
          <a:lstStyle/>
          <a:p>
            <a:pPr>
              <a:buSzPts val="1100"/>
            </a:pPr>
            <a:endParaRPr lang="es-MX" sz="9598">
              <a:latin typeface="Helvetica neue light"/>
            </a:endParaRPr>
          </a:p>
        </p:txBody>
      </p:sp>
      <p:sp>
        <p:nvSpPr>
          <p:cNvPr id="4" name="Google Shape;267;p25">
            <a:extLst>
              <a:ext uri="{FF2B5EF4-FFF2-40B4-BE49-F238E27FC236}">
                <a16:creationId xmlns:a16="http://schemas.microsoft.com/office/drawing/2014/main" id="{079A0593-1A72-4DC3-BE43-5E98DE85E720}"/>
              </a:ext>
            </a:extLst>
          </p:cNvPr>
          <p:cNvSpPr/>
          <p:nvPr/>
        </p:nvSpPr>
        <p:spPr>
          <a:xfrm>
            <a:off x="7191340" y="4862848"/>
            <a:ext cx="8494138" cy="1998679"/>
          </a:xfrm>
          <a:prstGeom prst="homePlate">
            <a:avLst>
              <a:gd name="adj" fmla="val 35440"/>
            </a:avLst>
          </a:prstGeom>
          <a:solidFill>
            <a:srgbClr val="6BB0DB"/>
          </a:solidFill>
          <a:ln>
            <a:noFill/>
          </a:ln>
        </p:spPr>
        <p:txBody>
          <a:bodyPr spcFirstLastPara="1" wrap="square" lIns="243737" tIns="121835" rIns="243737" bIns="121835" anchor="ctr" anchorCtr="0">
            <a:noAutofit/>
          </a:bodyPr>
          <a:lstStyle/>
          <a:p>
            <a:pPr>
              <a:buSzPts val="1100"/>
            </a:pPr>
            <a:endParaRPr lang="es-MX" sz="9598">
              <a:latin typeface="Helvetica neue light"/>
            </a:endParaRPr>
          </a:p>
        </p:txBody>
      </p:sp>
      <p:sp>
        <p:nvSpPr>
          <p:cNvPr id="5" name="Google Shape;268;p25">
            <a:extLst>
              <a:ext uri="{FF2B5EF4-FFF2-40B4-BE49-F238E27FC236}">
                <a16:creationId xmlns:a16="http://schemas.microsoft.com/office/drawing/2014/main" id="{86EEC7C5-E87E-469C-B4F0-EEFB322DA60A}"/>
              </a:ext>
            </a:extLst>
          </p:cNvPr>
          <p:cNvSpPr/>
          <p:nvPr/>
        </p:nvSpPr>
        <p:spPr>
          <a:xfrm>
            <a:off x="7191336" y="2876265"/>
            <a:ext cx="9706776" cy="1998679"/>
          </a:xfrm>
          <a:prstGeom prst="homePlate">
            <a:avLst>
              <a:gd name="adj" fmla="val 35440"/>
            </a:avLst>
          </a:prstGeom>
          <a:solidFill>
            <a:srgbClr val="B2CFE1"/>
          </a:solidFill>
          <a:ln>
            <a:noFill/>
          </a:ln>
        </p:spPr>
        <p:txBody>
          <a:bodyPr spcFirstLastPara="1" wrap="square" lIns="243737" tIns="121835" rIns="243737" bIns="121835" anchor="ctr" anchorCtr="0">
            <a:noAutofit/>
          </a:bodyPr>
          <a:lstStyle/>
          <a:p>
            <a:pPr>
              <a:buSzPts val="1100"/>
            </a:pPr>
            <a:endParaRPr lang="es-MX" sz="9598">
              <a:latin typeface="Helvetica neue light"/>
            </a:endParaRPr>
          </a:p>
        </p:txBody>
      </p:sp>
      <p:sp>
        <p:nvSpPr>
          <p:cNvPr id="6" name="Google Shape;269;p25">
            <a:extLst>
              <a:ext uri="{FF2B5EF4-FFF2-40B4-BE49-F238E27FC236}">
                <a16:creationId xmlns:a16="http://schemas.microsoft.com/office/drawing/2014/main" id="{7612D758-F9A6-4E91-BE46-4B1885CF7DAE}"/>
              </a:ext>
            </a:extLst>
          </p:cNvPr>
          <p:cNvSpPr/>
          <p:nvPr/>
        </p:nvSpPr>
        <p:spPr>
          <a:xfrm>
            <a:off x="7191339" y="877169"/>
            <a:ext cx="8045485" cy="1998679"/>
          </a:xfrm>
          <a:prstGeom prst="homePlate">
            <a:avLst>
              <a:gd name="adj" fmla="val 35440"/>
            </a:avLst>
          </a:prstGeom>
          <a:solidFill>
            <a:srgbClr val="2D4A5C"/>
          </a:solidFill>
          <a:ln>
            <a:noFill/>
          </a:ln>
        </p:spPr>
        <p:txBody>
          <a:bodyPr spcFirstLastPara="1" wrap="square" lIns="243737" tIns="121835" rIns="243737" bIns="121835" anchor="ctr" anchorCtr="0">
            <a:noAutofit/>
          </a:bodyPr>
          <a:lstStyle/>
          <a:p>
            <a:pPr>
              <a:buSzPts val="1100"/>
            </a:pPr>
            <a:endParaRPr lang="es-MX" sz="9598">
              <a:latin typeface="Helvetica neue light"/>
            </a:endParaRPr>
          </a:p>
        </p:txBody>
      </p:sp>
      <p:sp>
        <p:nvSpPr>
          <p:cNvPr id="7" name="Google Shape;279;p25">
            <a:extLst>
              <a:ext uri="{FF2B5EF4-FFF2-40B4-BE49-F238E27FC236}">
                <a16:creationId xmlns:a16="http://schemas.microsoft.com/office/drawing/2014/main" id="{9DCC40D0-707C-43FD-9897-AA8A34035A4C}"/>
              </a:ext>
            </a:extLst>
          </p:cNvPr>
          <p:cNvSpPr txBox="1"/>
          <p:nvPr/>
        </p:nvSpPr>
        <p:spPr>
          <a:xfrm>
            <a:off x="7358567" y="1264492"/>
            <a:ext cx="2104575" cy="1198888"/>
          </a:xfrm>
          <a:prstGeom prst="rect">
            <a:avLst/>
          </a:prstGeom>
          <a:noFill/>
          <a:ln>
            <a:noFill/>
          </a:ln>
        </p:spPr>
        <p:txBody>
          <a:bodyPr spcFirstLastPara="1" wrap="square" lIns="243737" tIns="121835" rIns="243737" bIns="121835" anchor="ctr" anchorCtr="0">
            <a:noAutofit/>
          </a:bodyPr>
          <a:lstStyle/>
          <a:p>
            <a:pPr algn="ctr"/>
            <a:r>
              <a:rPr lang="es-MX" sz="6398" b="1">
                <a:solidFill>
                  <a:srgbClr val="FFFFFF"/>
                </a:solidFill>
                <a:latin typeface="Helvetica neue light"/>
                <a:ea typeface="Nixie One"/>
                <a:cs typeface="Nixie One"/>
                <a:sym typeface="Nixie One"/>
              </a:rPr>
              <a:t>01</a:t>
            </a:r>
          </a:p>
        </p:txBody>
      </p:sp>
      <p:cxnSp>
        <p:nvCxnSpPr>
          <p:cNvPr id="8" name="Google Shape;280;p25">
            <a:extLst>
              <a:ext uri="{FF2B5EF4-FFF2-40B4-BE49-F238E27FC236}">
                <a16:creationId xmlns:a16="http://schemas.microsoft.com/office/drawing/2014/main" id="{71A6BCBE-4F6E-4B3F-8AB9-505EB699585A}"/>
              </a:ext>
            </a:extLst>
          </p:cNvPr>
          <p:cNvCxnSpPr>
            <a:cxnSpLocks/>
          </p:cNvCxnSpPr>
          <p:nvPr/>
        </p:nvCxnSpPr>
        <p:spPr>
          <a:xfrm>
            <a:off x="9140829" y="1340174"/>
            <a:ext cx="0" cy="1047727"/>
          </a:xfrm>
          <a:prstGeom prst="straightConnector1">
            <a:avLst/>
          </a:prstGeom>
          <a:noFill/>
          <a:ln w="9525" cap="rnd" cmpd="sng">
            <a:solidFill>
              <a:srgbClr val="FFFFFF"/>
            </a:solidFill>
            <a:prstDash val="solid"/>
            <a:round/>
            <a:headEnd type="none" w="sm" len="sm"/>
            <a:tailEnd type="none" w="sm" len="sm"/>
          </a:ln>
        </p:spPr>
      </p:cxnSp>
      <p:sp>
        <p:nvSpPr>
          <p:cNvPr id="9" name="Google Shape;281;p25">
            <a:extLst>
              <a:ext uri="{FF2B5EF4-FFF2-40B4-BE49-F238E27FC236}">
                <a16:creationId xmlns:a16="http://schemas.microsoft.com/office/drawing/2014/main" id="{D8831BD5-CB8B-4EDE-ADF6-F465399380BA}"/>
              </a:ext>
            </a:extLst>
          </p:cNvPr>
          <p:cNvSpPr txBox="1"/>
          <p:nvPr/>
        </p:nvSpPr>
        <p:spPr>
          <a:xfrm>
            <a:off x="9251383" y="1300283"/>
            <a:ext cx="5130761" cy="1187691"/>
          </a:xfrm>
          <a:prstGeom prst="rect">
            <a:avLst/>
          </a:prstGeom>
          <a:noFill/>
          <a:ln>
            <a:noFill/>
          </a:ln>
        </p:spPr>
        <p:txBody>
          <a:bodyPr spcFirstLastPara="1" wrap="square" lIns="243737" tIns="121835" rIns="243737" bIns="121835" anchor="ctr" anchorCtr="0">
            <a:noAutofit/>
          </a:bodyPr>
          <a:lstStyle/>
          <a:p>
            <a:pPr>
              <a:lnSpc>
                <a:spcPct val="83333"/>
              </a:lnSpc>
            </a:pPr>
            <a:r>
              <a:rPr lang="es-MX" sz="3199" b="1" dirty="0">
                <a:solidFill>
                  <a:srgbClr val="FFFFFF"/>
                </a:solidFill>
                <a:latin typeface="Helvetica neue light"/>
                <a:ea typeface="Nixie One"/>
                <a:cs typeface="Nixie One"/>
                <a:sym typeface="Nixie One"/>
              </a:rPr>
              <a:t>Objetivo General </a:t>
            </a:r>
            <a:endParaRPr lang="es-MX" sz="9598" dirty="0">
              <a:solidFill>
                <a:srgbClr val="FFFFFF"/>
              </a:solidFill>
              <a:latin typeface="Helvetica neue light"/>
              <a:ea typeface="Nixie One"/>
              <a:cs typeface="Nixie One"/>
              <a:sym typeface="Nixie One"/>
            </a:endParaRPr>
          </a:p>
        </p:txBody>
      </p:sp>
      <p:sp>
        <p:nvSpPr>
          <p:cNvPr id="10" name="Google Shape;282;p25">
            <a:extLst>
              <a:ext uri="{FF2B5EF4-FFF2-40B4-BE49-F238E27FC236}">
                <a16:creationId xmlns:a16="http://schemas.microsoft.com/office/drawing/2014/main" id="{48FEBB18-2321-4A2C-B4DD-8D838B61AB5D}"/>
              </a:ext>
            </a:extLst>
          </p:cNvPr>
          <p:cNvSpPr txBox="1"/>
          <p:nvPr/>
        </p:nvSpPr>
        <p:spPr>
          <a:xfrm>
            <a:off x="7358636" y="3231380"/>
            <a:ext cx="2104575" cy="1198888"/>
          </a:xfrm>
          <a:prstGeom prst="rect">
            <a:avLst/>
          </a:prstGeom>
          <a:noFill/>
          <a:ln>
            <a:noFill/>
          </a:ln>
        </p:spPr>
        <p:txBody>
          <a:bodyPr spcFirstLastPara="1" wrap="square" lIns="243737" tIns="121835" rIns="243737" bIns="121835" anchor="ctr" anchorCtr="0">
            <a:noAutofit/>
          </a:bodyPr>
          <a:lstStyle/>
          <a:p>
            <a:pPr algn="ctr"/>
            <a:r>
              <a:rPr lang="es-MX" sz="6398" b="1">
                <a:solidFill>
                  <a:srgbClr val="FFFFFF"/>
                </a:solidFill>
                <a:latin typeface="Helvetica neue light"/>
                <a:ea typeface="Nixie One"/>
                <a:cs typeface="Nixie One"/>
                <a:sym typeface="Nixie One"/>
              </a:rPr>
              <a:t>02</a:t>
            </a:r>
            <a:endParaRPr lang="es-MX" sz="6398" b="1">
              <a:latin typeface="Helvetica neue light"/>
              <a:ea typeface="Nixie One"/>
              <a:cs typeface="Nixie One"/>
              <a:sym typeface="Nixie One"/>
            </a:endParaRPr>
          </a:p>
        </p:txBody>
      </p:sp>
      <p:cxnSp>
        <p:nvCxnSpPr>
          <p:cNvPr id="11" name="Google Shape;283;p25">
            <a:extLst>
              <a:ext uri="{FF2B5EF4-FFF2-40B4-BE49-F238E27FC236}">
                <a16:creationId xmlns:a16="http://schemas.microsoft.com/office/drawing/2014/main" id="{6B16BC8F-7904-4ED8-9391-3D4D232FEAE8}"/>
              </a:ext>
            </a:extLst>
          </p:cNvPr>
          <p:cNvCxnSpPr>
            <a:cxnSpLocks/>
          </p:cNvCxnSpPr>
          <p:nvPr/>
        </p:nvCxnSpPr>
        <p:spPr>
          <a:xfrm>
            <a:off x="9140827" y="3307048"/>
            <a:ext cx="0" cy="1047727"/>
          </a:xfrm>
          <a:prstGeom prst="straightConnector1">
            <a:avLst/>
          </a:prstGeom>
          <a:noFill/>
          <a:ln w="9525" cap="rnd" cmpd="sng">
            <a:solidFill>
              <a:srgbClr val="FFFFFF"/>
            </a:solidFill>
            <a:prstDash val="solid"/>
            <a:round/>
            <a:headEnd type="none" w="sm" len="sm"/>
            <a:tailEnd type="none" w="sm" len="sm"/>
          </a:ln>
        </p:spPr>
      </p:cxnSp>
      <p:sp>
        <p:nvSpPr>
          <p:cNvPr id="12" name="Google Shape;284;p25">
            <a:extLst>
              <a:ext uri="{FF2B5EF4-FFF2-40B4-BE49-F238E27FC236}">
                <a16:creationId xmlns:a16="http://schemas.microsoft.com/office/drawing/2014/main" id="{9EC8D374-CBF6-411C-AAF5-6BEF78117EC9}"/>
              </a:ext>
            </a:extLst>
          </p:cNvPr>
          <p:cNvSpPr txBox="1"/>
          <p:nvPr/>
        </p:nvSpPr>
        <p:spPr>
          <a:xfrm>
            <a:off x="9251410" y="3278098"/>
            <a:ext cx="5985414" cy="1227680"/>
          </a:xfrm>
          <a:prstGeom prst="rect">
            <a:avLst/>
          </a:prstGeom>
          <a:noFill/>
          <a:ln>
            <a:noFill/>
          </a:ln>
        </p:spPr>
        <p:txBody>
          <a:bodyPr spcFirstLastPara="1" wrap="square" lIns="243737" tIns="121835" rIns="243737" bIns="121835" anchor="ctr" anchorCtr="0">
            <a:noAutofit/>
          </a:bodyPr>
          <a:lstStyle/>
          <a:p>
            <a:pPr>
              <a:lnSpc>
                <a:spcPct val="83333"/>
              </a:lnSpc>
            </a:pPr>
            <a:r>
              <a:rPr lang="es-MX" sz="3199" b="1" dirty="0">
                <a:solidFill>
                  <a:srgbClr val="FFFFFF"/>
                </a:solidFill>
                <a:latin typeface="Helvetica neue light"/>
                <a:ea typeface="Nixie One"/>
                <a:cs typeface="Nixie One"/>
                <a:sym typeface="Nixie One"/>
              </a:rPr>
              <a:t>Cronograma de Actividades</a:t>
            </a:r>
            <a:endParaRPr lang="es-MX" sz="9598" dirty="0">
              <a:latin typeface="Helvetica neue light"/>
              <a:ea typeface="Nixie One"/>
              <a:cs typeface="Nixie One"/>
              <a:sym typeface="Nixie One"/>
            </a:endParaRPr>
          </a:p>
        </p:txBody>
      </p:sp>
      <p:sp>
        <p:nvSpPr>
          <p:cNvPr id="13" name="Google Shape;285;p25">
            <a:extLst>
              <a:ext uri="{FF2B5EF4-FFF2-40B4-BE49-F238E27FC236}">
                <a16:creationId xmlns:a16="http://schemas.microsoft.com/office/drawing/2014/main" id="{4CE1512E-26FA-4B95-8A3D-AA9296FF8756}"/>
              </a:ext>
            </a:extLst>
          </p:cNvPr>
          <p:cNvSpPr txBox="1"/>
          <p:nvPr/>
        </p:nvSpPr>
        <p:spPr>
          <a:xfrm>
            <a:off x="7358633" y="5254919"/>
            <a:ext cx="2104575" cy="1198888"/>
          </a:xfrm>
          <a:prstGeom prst="rect">
            <a:avLst/>
          </a:prstGeom>
          <a:noFill/>
          <a:ln>
            <a:noFill/>
          </a:ln>
        </p:spPr>
        <p:txBody>
          <a:bodyPr spcFirstLastPara="1" wrap="square" lIns="243737" tIns="121835" rIns="243737" bIns="121835" anchor="ctr" anchorCtr="0">
            <a:noAutofit/>
          </a:bodyPr>
          <a:lstStyle/>
          <a:p>
            <a:pPr algn="ctr"/>
            <a:r>
              <a:rPr lang="es-MX" sz="6398" b="1">
                <a:solidFill>
                  <a:srgbClr val="FFFFFF"/>
                </a:solidFill>
                <a:latin typeface="Helvetica neue light"/>
                <a:ea typeface="Nixie One"/>
                <a:cs typeface="Nixie One"/>
                <a:sym typeface="Nixie One"/>
              </a:rPr>
              <a:t>03</a:t>
            </a:r>
          </a:p>
        </p:txBody>
      </p:sp>
      <p:cxnSp>
        <p:nvCxnSpPr>
          <p:cNvPr id="14" name="Google Shape;286;p25">
            <a:extLst>
              <a:ext uri="{FF2B5EF4-FFF2-40B4-BE49-F238E27FC236}">
                <a16:creationId xmlns:a16="http://schemas.microsoft.com/office/drawing/2014/main" id="{17295E9B-504D-4F13-81A4-6E74969C8D62}"/>
              </a:ext>
            </a:extLst>
          </p:cNvPr>
          <p:cNvCxnSpPr>
            <a:cxnSpLocks/>
          </p:cNvCxnSpPr>
          <p:nvPr/>
        </p:nvCxnSpPr>
        <p:spPr>
          <a:xfrm>
            <a:off x="9140827" y="5330590"/>
            <a:ext cx="0" cy="1047727"/>
          </a:xfrm>
          <a:prstGeom prst="straightConnector1">
            <a:avLst/>
          </a:prstGeom>
          <a:noFill/>
          <a:ln w="9525" cap="rnd" cmpd="sng">
            <a:solidFill>
              <a:srgbClr val="FFFFFF"/>
            </a:solidFill>
            <a:prstDash val="solid"/>
            <a:round/>
            <a:headEnd type="none" w="sm" len="sm"/>
            <a:tailEnd type="none" w="sm" len="sm"/>
          </a:ln>
        </p:spPr>
      </p:cxnSp>
      <p:sp>
        <p:nvSpPr>
          <p:cNvPr id="15" name="Google Shape;287;p25">
            <a:extLst>
              <a:ext uri="{FF2B5EF4-FFF2-40B4-BE49-F238E27FC236}">
                <a16:creationId xmlns:a16="http://schemas.microsoft.com/office/drawing/2014/main" id="{D023BDD1-F29B-4B60-97C4-7CCFC11FC18C}"/>
              </a:ext>
            </a:extLst>
          </p:cNvPr>
          <p:cNvSpPr txBox="1"/>
          <p:nvPr/>
        </p:nvSpPr>
        <p:spPr>
          <a:xfrm>
            <a:off x="9251411" y="5103794"/>
            <a:ext cx="4885280" cy="1530801"/>
          </a:xfrm>
          <a:prstGeom prst="rect">
            <a:avLst/>
          </a:prstGeom>
          <a:noFill/>
          <a:ln>
            <a:noFill/>
          </a:ln>
        </p:spPr>
        <p:txBody>
          <a:bodyPr spcFirstLastPara="1" wrap="square" lIns="243737" tIns="121835" rIns="243737" bIns="121835" anchor="ctr" anchorCtr="0">
            <a:noAutofit/>
          </a:bodyPr>
          <a:lstStyle/>
          <a:p>
            <a:pPr>
              <a:lnSpc>
                <a:spcPct val="83333"/>
              </a:lnSpc>
            </a:pPr>
            <a:r>
              <a:rPr lang="es-MX" sz="3199" b="1" dirty="0">
                <a:solidFill>
                  <a:srgbClr val="FFFFFF"/>
                </a:solidFill>
                <a:latin typeface="Helvetica neue light"/>
                <a:ea typeface="Nixie One"/>
                <a:cs typeface="Nixie One"/>
                <a:sym typeface="Nixie One"/>
              </a:rPr>
              <a:t>Ficha Metodológica</a:t>
            </a:r>
            <a:endParaRPr lang="es-MX" sz="9598" dirty="0">
              <a:solidFill>
                <a:srgbClr val="FFFFFF"/>
              </a:solidFill>
              <a:latin typeface="Helvetica neue light"/>
              <a:ea typeface="Nixie One"/>
              <a:cs typeface="Nixie One"/>
              <a:sym typeface="Nixie One"/>
            </a:endParaRPr>
          </a:p>
        </p:txBody>
      </p:sp>
      <p:sp>
        <p:nvSpPr>
          <p:cNvPr id="16" name="Google Shape;288;p25">
            <a:extLst>
              <a:ext uri="{FF2B5EF4-FFF2-40B4-BE49-F238E27FC236}">
                <a16:creationId xmlns:a16="http://schemas.microsoft.com/office/drawing/2014/main" id="{A8A28D8B-AAD4-4E5C-A603-03D5A31CE8AE}"/>
              </a:ext>
            </a:extLst>
          </p:cNvPr>
          <p:cNvSpPr txBox="1"/>
          <p:nvPr/>
        </p:nvSpPr>
        <p:spPr>
          <a:xfrm>
            <a:off x="7358636" y="7202679"/>
            <a:ext cx="2104575" cy="1198888"/>
          </a:xfrm>
          <a:prstGeom prst="rect">
            <a:avLst/>
          </a:prstGeom>
          <a:noFill/>
          <a:ln>
            <a:noFill/>
          </a:ln>
        </p:spPr>
        <p:txBody>
          <a:bodyPr spcFirstLastPara="1" wrap="square" lIns="243737" tIns="121835" rIns="243737" bIns="121835" anchor="ctr" anchorCtr="0">
            <a:noAutofit/>
          </a:bodyPr>
          <a:lstStyle/>
          <a:p>
            <a:pPr algn="ctr"/>
            <a:r>
              <a:rPr lang="es-MX" sz="6398" b="1" dirty="0">
                <a:solidFill>
                  <a:srgbClr val="FFFFFF"/>
                </a:solidFill>
                <a:latin typeface="Helvetica neue light"/>
                <a:ea typeface="Nixie One"/>
                <a:cs typeface="Nixie One"/>
                <a:sym typeface="Nixie One"/>
              </a:rPr>
              <a:t>04</a:t>
            </a:r>
          </a:p>
        </p:txBody>
      </p:sp>
      <p:cxnSp>
        <p:nvCxnSpPr>
          <p:cNvPr id="17" name="Google Shape;289;p25">
            <a:extLst>
              <a:ext uri="{FF2B5EF4-FFF2-40B4-BE49-F238E27FC236}">
                <a16:creationId xmlns:a16="http://schemas.microsoft.com/office/drawing/2014/main" id="{0EFC004A-32E4-456B-B098-792C1B3086D7}"/>
              </a:ext>
            </a:extLst>
          </p:cNvPr>
          <p:cNvCxnSpPr>
            <a:cxnSpLocks/>
          </p:cNvCxnSpPr>
          <p:nvPr/>
        </p:nvCxnSpPr>
        <p:spPr>
          <a:xfrm>
            <a:off x="9140821" y="7278328"/>
            <a:ext cx="0" cy="1047727"/>
          </a:xfrm>
          <a:prstGeom prst="straightConnector1">
            <a:avLst/>
          </a:prstGeom>
          <a:noFill/>
          <a:ln w="9525" cap="rnd" cmpd="sng">
            <a:solidFill>
              <a:srgbClr val="FFFFFF"/>
            </a:solidFill>
            <a:prstDash val="solid"/>
            <a:round/>
            <a:headEnd type="none" w="sm" len="sm"/>
            <a:tailEnd type="none" w="sm" len="sm"/>
          </a:ln>
        </p:spPr>
      </p:cxnSp>
      <p:sp>
        <p:nvSpPr>
          <p:cNvPr id="18" name="Google Shape;290;p25">
            <a:extLst>
              <a:ext uri="{FF2B5EF4-FFF2-40B4-BE49-F238E27FC236}">
                <a16:creationId xmlns:a16="http://schemas.microsoft.com/office/drawing/2014/main" id="{C8A9D257-9A69-4FB0-9CAC-D176FA3B5776}"/>
              </a:ext>
            </a:extLst>
          </p:cNvPr>
          <p:cNvSpPr txBox="1"/>
          <p:nvPr/>
        </p:nvSpPr>
        <p:spPr>
          <a:xfrm>
            <a:off x="9251405" y="7125180"/>
            <a:ext cx="4885280" cy="1530801"/>
          </a:xfrm>
          <a:prstGeom prst="rect">
            <a:avLst/>
          </a:prstGeom>
          <a:noFill/>
          <a:ln>
            <a:noFill/>
          </a:ln>
        </p:spPr>
        <p:txBody>
          <a:bodyPr spcFirstLastPara="1" wrap="square" lIns="243737" tIns="121835" rIns="243737" bIns="121835" anchor="ctr" anchorCtr="0">
            <a:noAutofit/>
          </a:bodyPr>
          <a:lstStyle/>
          <a:p>
            <a:pPr>
              <a:lnSpc>
                <a:spcPct val="83333"/>
              </a:lnSpc>
            </a:pPr>
            <a:r>
              <a:rPr lang="es-MX" sz="3199" b="1" dirty="0">
                <a:solidFill>
                  <a:srgbClr val="FFFFFF"/>
                </a:solidFill>
                <a:latin typeface="Helvetica neue light"/>
                <a:ea typeface="Nixie One"/>
                <a:cs typeface="Nixie One"/>
                <a:sym typeface="Nixie One"/>
              </a:rPr>
              <a:t>Códigos de Disposición</a:t>
            </a:r>
            <a:endParaRPr lang="es-MX" sz="9598" dirty="0">
              <a:solidFill>
                <a:srgbClr val="FFFFFF"/>
              </a:solidFill>
              <a:latin typeface="Helvetica neue light"/>
              <a:ea typeface="Nixie One"/>
              <a:cs typeface="Nixie One"/>
              <a:sym typeface="Nixie One"/>
            </a:endParaRPr>
          </a:p>
        </p:txBody>
      </p:sp>
      <p:sp>
        <p:nvSpPr>
          <p:cNvPr id="19" name="Google Shape;266;p25">
            <a:extLst>
              <a:ext uri="{FF2B5EF4-FFF2-40B4-BE49-F238E27FC236}">
                <a16:creationId xmlns:a16="http://schemas.microsoft.com/office/drawing/2014/main" id="{EC33E94E-1F62-409A-AAFF-983E7292C825}"/>
              </a:ext>
            </a:extLst>
          </p:cNvPr>
          <p:cNvSpPr/>
          <p:nvPr/>
        </p:nvSpPr>
        <p:spPr>
          <a:xfrm>
            <a:off x="7191339" y="8820825"/>
            <a:ext cx="12907876" cy="1998679"/>
          </a:xfrm>
          <a:prstGeom prst="homePlate">
            <a:avLst>
              <a:gd name="adj" fmla="val 35440"/>
            </a:avLst>
          </a:prstGeom>
          <a:solidFill>
            <a:srgbClr val="5287A8"/>
          </a:solidFill>
          <a:ln>
            <a:noFill/>
          </a:ln>
        </p:spPr>
        <p:txBody>
          <a:bodyPr spcFirstLastPara="1" wrap="square" lIns="243737" tIns="121835" rIns="243737" bIns="121835" anchor="ctr" anchorCtr="0">
            <a:noAutofit/>
          </a:bodyPr>
          <a:lstStyle/>
          <a:p>
            <a:pPr>
              <a:buSzPts val="1100"/>
            </a:pPr>
            <a:endParaRPr lang="es-MX" sz="9598">
              <a:latin typeface="Helvetica neue light"/>
            </a:endParaRPr>
          </a:p>
        </p:txBody>
      </p:sp>
      <p:sp>
        <p:nvSpPr>
          <p:cNvPr id="20" name="Google Shape;288;p25">
            <a:extLst>
              <a:ext uri="{FF2B5EF4-FFF2-40B4-BE49-F238E27FC236}">
                <a16:creationId xmlns:a16="http://schemas.microsoft.com/office/drawing/2014/main" id="{CFEA4842-1508-4D7E-90AE-229D88F8E0FF}"/>
              </a:ext>
            </a:extLst>
          </p:cNvPr>
          <p:cNvSpPr txBox="1"/>
          <p:nvPr/>
        </p:nvSpPr>
        <p:spPr>
          <a:xfrm>
            <a:off x="7358639" y="9201358"/>
            <a:ext cx="2104575" cy="1198888"/>
          </a:xfrm>
          <a:prstGeom prst="rect">
            <a:avLst/>
          </a:prstGeom>
          <a:noFill/>
          <a:ln>
            <a:noFill/>
          </a:ln>
        </p:spPr>
        <p:txBody>
          <a:bodyPr spcFirstLastPara="1" wrap="square" lIns="243737" tIns="121835" rIns="243737" bIns="121835" anchor="ctr" anchorCtr="0">
            <a:noAutofit/>
          </a:bodyPr>
          <a:lstStyle/>
          <a:p>
            <a:pPr algn="ctr"/>
            <a:r>
              <a:rPr lang="es-MX" sz="6398" b="1" dirty="0">
                <a:solidFill>
                  <a:srgbClr val="FFFFFF"/>
                </a:solidFill>
                <a:latin typeface="Helvetica neue light"/>
                <a:ea typeface="Nixie One"/>
                <a:cs typeface="Nixie One"/>
                <a:sym typeface="Nixie One"/>
              </a:rPr>
              <a:t>05</a:t>
            </a:r>
          </a:p>
        </p:txBody>
      </p:sp>
      <p:cxnSp>
        <p:nvCxnSpPr>
          <p:cNvPr id="21" name="Google Shape;289;p25">
            <a:extLst>
              <a:ext uri="{FF2B5EF4-FFF2-40B4-BE49-F238E27FC236}">
                <a16:creationId xmlns:a16="http://schemas.microsoft.com/office/drawing/2014/main" id="{51D51644-FD1C-415F-9725-CD894CBD6D59}"/>
              </a:ext>
            </a:extLst>
          </p:cNvPr>
          <p:cNvCxnSpPr>
            <a:cxnSpLocks/>
          </p:cNvCxnSpPr>
          <p:nvPr/>
        </p:nvCxnSpPr>
        <p:spPr>
          <a:xfrm>
            <a:off x="9140824" y="9277007"/>
            <a:ext cx="0" cy="1047727"/>
          </a:xfrm>
          <a:prstGeom prst="straightConnector1">
            <a:avLst/>
          </a:prstGeom>
          <a:noFill/>
          <a:ln w="9525" cap="rnd" cmpd="sng">
            <a:solidFill>
              <a:srgbClr val="FFFFFF"/>
            </a:solidFill>
            <a:prstDash val="solid"/>
            <a:round/>
            <a:headEnd type="none" w="sm" len="sm"/>
            <a:tailEnd type="none" w="sm" len="sm"/>
          </a:ln>
        </p:spPr>
      </p:cxnSp>
      <p:sp>
        <p:nvSpPr>
          <p:cNvPr id="22" name="Google Shape;290;p25">
            <a:extLst>
              <a:ext uri="{FF2B5EF4-FFF2-40B4-BE49-F238E27FC236}">
                <a16:creationId xmlns:a16="http://schemas.microsoft.com/office/drawing/2014/main" id="{4D3755C6-D3AF-4D4F-A164-6826AE47D99F}"/>
              </a:ext>
            </a:extLst>
          </p:cNvPr>
          <p:cNvSpPr txBox="1"/>
          <p:nvPr/>
        </p:nvSpPr>
        <p:spPr>
          <a:xfrm>
            <a:off x="9251407" y="9053519"/>
            <a:ext cx="8378217" cy="1530801"/>
          </a:xfrm>
          <a:prstGeom prst="rect">
            <a:avLst/>
          </a:prstGeom>
          <a:noFill/>
          <a:ln>
            <a:noFill/>
          </a:ln>
        </p:spPr>
        <p:txBody>
          <a:bodyPr spcFirstLastPara="1" wrap="square" lIns="243737" tIns="121835" rIns="243737" bIns="121835" anchor="ctr" anchorCtr="0">
            <a:noAutofit/>
          </a:bodyPr>
          <a:lstStyle/>
          <a:p>
            <a:pPr>
              <a:lnSpc>
                <a:spcPct val="83333"/>
              </a:lnSpc>
            </a:pPr>
            <a:r>
              <a:rPr lang="es-MX" sz="3199" b="1" dirty="0">
                <a:solidFill>
                  <a:srgbClr val="FFFFFF"/>
                </a:solidFill>
                <a:latin typeface="Helvetica neue light"/>
                <a:ea typeface="Nixie One"/>
                <a:cs typeface="Nixie One"/>
                <a:sym typeface="Nixie One"/>
              </a:rPr>
              <a:t>Frecuencia y Tratamiento de la no Respuesta</a:t>
            </a:r>
            <a:endParaRPr lang="es-MX" sz="9598" dirty="0">
              <a:solidFill>
                <a:srgbClr val="FFFFFF"/>
              </a:solidFill>
              <a:latin typeface="Helvetica neue light"/>
              <a:ea typeface="Nixie One"/>
              <a:cs typeface="Nixie One"/>
              <a:sym typeface="Nixie One"/>
            </a:endParaRPr>
          </a:p>
        </p:txBody>
      </p:sp>
      <p:sp>
        <p:nvSpPr>
          <p:cNvPr id="23" name="Google Shape;266;p25">
            <a:extLst>
              <a:ext uri="{FF2B5EF4-FFF2-40B4-BE49-F238E27FC236}">
                <a16:creationId xmlns:a16="http://schemas.microsoft.com/office/drawing/2014/main" id="{96668681-841E-4764-94C4-70A66ADD6FD3}"/>
              </a:ext>
            </a:extLst>
          </p:cNvPr>
          <p:cNvSpPr/>
          <p:nvPr/>
        </p:nvSpPr>
        <p:spPr>
          <a:xfrm>
            <a:off x="7191339" y="10819504"/>
            <a:ext cx="10709799" cy="1998679"/>
          </a:xfrm>
          <a:prstGeom prst="homePlate">
            <a:avLst>
              <a:gd name="adj" fmla="val 35440"/>
            </a:avLst>
          </a:prstGeom>
          <a:solidFill>
            <a:srgbClr val="39A5DB"/>
          </a:solidFill>
          <a:ln>
            <a:solidFill>
              <a:srgbClr val="39A5DB"/>
            </a:solidFill>
          </a:ln>
        </p:spPr>
        <p:txBody>
          <a:bodyPr spcFirstLastPara="1" wrap="square" lIns="243737" tIns="121835" rIns="243737" bIns="121835" anchor="ctr" anchorCtr="0">
            <a:noAutofit/>
          </a:bodyPr>
          <a:lstStyle/>
          <a:p>
            <a:pPr>
              <a:buSzPts val="1100"/>
            </a:pPr>
            <a:endParaRPr lang="es-MX" sz="9598">
              <a:latin typeface="Helvetica neue light"/>
            </a:endParaRPr>
          </a:p>
        </p:txBody>
      </p:sp>
      <p:sp>
        <p:nvSpPr>
          <p:cNvPr id="24" name="Google Shape;288;p25">
            <a:extLst>
              <a:ext uri="{FF2B5EF4-FFF2-40B4-BE49-F238E27FC236}">
                <a16:creationId xmlns:a16="http://schemas.microsoft.com/office/drawing/2014/main" id="{CAEF9D5D-53CF-4D6B-8C2B-DAA3B4FA7B6D}"/>
              </a:ext>
            </a:extLst>
          </p:cNvPr>
          <p:cNvSpPr txBox="1"/>
          <p:nvPr/>
        </p:nvSpPr>
        <p:spPr>
          <a:xfrm>
            <a:off x="7358639" y="11200037"/>
            <a:ext cx="2104575" cy="1198888"/>
          </a:xfrm>
          <a:prstGeom prst="rect">
            <a:avLst/>
          </a:prstGeom>
          <a:noFill/>
          <a:ln>
            <a:noFill/>
          </a:ln>
        </p:spPr>
        <p:txBody>
          <a:bodyPr spcFirstLastPara="1" wrap="square" lIns="243737" tIns="121835" rIns="243737" bIns="121835" anchor="ctr" anchorCtr="0">
            <a:noAutofit/>
          </a:bodyPr>
          <a:lstStyle/>
          <a:p>
            <a:pPr algn="ctr"/>
            <a:r>
              <a:rPr lang="es-MX" sz="6398" b="1" dirty="0">
                <a:solidFill>
                  <a:srgbClr val="FFFFFF"/>
                </a:solidFill>
                <a:latin typeface="Helvetica neue light"/>
                <a:ea typeface="Nixie One"/>
                <a:cs typeface="Nixie One"/>
                <a:sym typeface="Nixie One"/>
              </a:rPr>
              <a:t>06</a:t>
            </a:r>
          </a:p>
        </p:txBody>
      </p:sp>
      <p:cxnSp>
        <p:nvCxnSpPr>
          <p:cNvPr id="25" name="Google Shape;289;p25">
            <a:extLst>
              <a:ext uri="{FF2B5EF4-FFF2-40B4-BE49-F238E27FC236}">
                <a16:creationId xmlns:a16="http://schemas.microsoft.com/office/drawing/2014/main" id="{502B04CC-D20E-433F-B915-69A53CE986BB}"/>
              </a:ext>
            </a:extLst>
          </p:cNvPr>
          <p:cNvCxnSpPr>
            <a:cxnSpLocks/>
          </p:cNvCxnSpPr>
          <p:nvPr/>
        </p:nvCxnSpPr>
        <p:spPr>
          <a:xfrm>
            <a:off x="9140824" y="11275686"/>
            <a:ext cx="0" cy="1047727"/>
          </a:xfrm>
          <a:prstGeom prst="straightConnector1">
            <a:avLst/>
          </a:prstGeom>
          <a:noFill/>
          <a:ln w="9525" cap="rnd" cmpd="sng">
            <a:solidFill>
              <a:srgbClr val="FFFFFF"/>
            </a:solidFill>
            <a:prstDash val="solid"/>
            <a:round/>
            <a:headEnd type="none" w="sm" len="sm"/>
            <a:tailEnd type="none" w="sm" len="sm"/>
          </a:ln>
        </p:spPr>
      </p:cxnSp>
      <p:sp>
        <p:nvSpPr>
          <p:cNvPr id="26" name="Google Shape;290;p25">
            <a:extLst>
              <a:ext uri="{FF2B5EF4-FFF2-40B4-BE49-F238E27FC236}">
                <a16:creationId xmlns:a16="http://schemas.microsoft.com/office/drawing/2014/main" id="{AD5FC723-B6AE-4782-AEE3-376AF3C418A5}"/>
              </a:ext>
            </a:extLst>
          </p:cNvPr>
          <p:cNvSpPr txBox="1"/>
          <p:nvPr/>
        </p:nvSpPr>
        <p:spPr>
          <a:xfrm>
            <a:off x="9251407" y="11052198"/>
            <a:ext cx="7489145" cy="1530801"/>
          </a:xfrm>
          <a:prstGeom prst="rect">
            <a:avLst/>
          </a:prstGeom>
          <a:noFill/>
          <a:ln>
            <a:noFill/>
          </a:ln>
        </p:spPr>
        <p:txBody>
          <a:bodyPr spcFirstLastPara="1" wrap="square" lIns="243737" tIns="121835" rIns="243737" bIns="121835" anchor="ctr" anchorCtr="0">
            <a:noAutofit/>
          </a:bodyPr>
          <a:lstStyle/>
          <a:p>
            <a:pPr>
              <a:lnSpc>
                <a:spcPct val="83333"/>
              </a:lnSpc>
            </a:pPr>
            <a:r>
              <a:rPr lang="es-MX" sz="3199" b="1" dirty="0">
                <a:solidFill>
                  <a:srgbClr val="FFFFFF"/>
                </a:solidFill>
                <a:latin typeface="Helvetica neue light"/>
                <a:ea typeface="Nixie One"/>
                <a:cs typeface="Nixie One"/>
                <a:sym typeface="Nixie One"/>
              </a:rPr>
              <a:t>Software Utilizado para Procesamiento</a:t>
            </a:r>
            <a:endParaRPr lang="es-MX" sz="9598" dirty="0">
              <a:solidFill>
                <a:srgbClr val="FFFFFF"/>
              </a:solidFill>
              <a:latin typeface="Helvetica neue light"/>
              <a:ea typeface="Nixie One"/>
              <a:cs typeface="Nixie One"/>
              <a:sym typeface="Nixie One"/>
            </a:endParaRPr>
          </a:p>
        </p:txBody>
      </p:sp>
      <p:sp>
        <p:nvSpPr>
          <p:cNvPr id="29"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B6E911ED-9E81-49C5-A144-9B5846C3812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32" name="Slide Number">
            <a:extLst>
              <a:ext uri="{FF2B5EF4-FFF2-40B4-BE49-F238E27FC236}">
                <a16:creationId xmlns:a16="http://schemas.microsoft.com/office/drawing/2014/main" id="{12F82ED1-7AAF-4395-961D-E99622255C14}"/>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2</a:t>
            </a:fld>
            <a:endParaRPr lang="es-MX" dirty="0"/>
          </a:p>
        </p:txBody>
      </p:sp>
    </p:spTree>
    <p:extLst>
      <p:ext uri="{BB962C8B-B14F-4D97-AF65-F5344CB8AC3E}">
        <p14:creationId xmlns:p14="http://schemas.microsoft.com/office/powerpoint/2010/main" val="4011343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61731989"/>
              </p:ext>
            </p:extLst>
          </p:nvPr>
        </p:nvGraphicFramePr>
        <p:xfrm>
          <a:off x="412750" y="2512785"/>
          <a:ext cx="7702550" cy="10716250"/>
        </p:xfrm>
        <a:graphic>
          <a:graphicData uri="http://schemas.openxmlformats.org/drawingml/2006/table">
            <a:tbl>
              <a:tblPr firstRow="1" bandRow="1">
                <a:tableStyleId>{073A0DAA-6AF3-43AB-8588-CEC1D06C72B9}</a:tableStyleId>
              </a:tblPr>
              <a:tblGrid>
                <a:gridCol w="2402477">
                  <a:extLst>
                    <a:ext uri="{9D8B030D-6E8A-4147-A177-3AD203B41FA5}">
                      <a16:colId xmlns:a16="http://schemas.microsoft.com/office/drawing/2014/main" val="20001"/>
                    </a:ext>
                  </a:extLst>
                </a:gridCol>
                <a:gridCol w="5300073">
                  <a:extLst>
                    <a:ext uri="{9D8B030D-6E8A-4147-A177-3AD203B41FA5}">
                      <a16:colId xmlns:a16="http://schemas.microsoft.com/office/drawing/2014/main" val="288688709"/>
                    </a:ext>
                  </a:extLst>
                </a:gridCol>
              </a:tblGrid>
              <a:tr h="744765">
                <a:tc>
                  <a:txBody>
                    <a:bodyPr/>
                    <a:lstStyle/>
                    <a:p>
                      <a:pPr algn="ctr"/>
                      <a:r>
                        <a:rPr lang="en-US" sz="2600" b="1" i="0" spc="300" dirty="0">
                          <a:solidFill>
                            <a:schemeClr val="tx1"/>
                          </a:solidFill>
                          <a:latin typeface="Titillium" charset="0"/>
                          <a:ea typeface="Titillium" charset="0"/>
                          <a:cs typeface="Titillium" charset="0"/>
                        </a:rPr>
                        <a:t>NÚMERO</a:t>
                      </a:r>
                    </a:p>
                  </a:txBody>
                  <a:tcPr marL="182832" marR="0" marT="0" marB="365665" anchor="b">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600" b="1" i="0" spc="300" dirty="0">
                          <a:solidFill>
                            <a:schemeClr val="tx1"/>
                          </a:solidFill>
                          <a:latin typeface="Titillium" charset="0"/>
                          <a:ea typeface="Titillium" charset="0"/>
                          <a:cs typeface="Titillium" charset="0"/>
                        </a:rPr>
                        <a:t>CANDIDATO</a:t>
                      </a:r>
                    </a:p>
                  </a:txBody>
                  <a:tcPr marL="182832" marR="0" marT="0" marB="365665" anchor="b">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1</a:t>
                      </a:r>
                      <a:endParaRPr lang="en-US" sz="2600" b="0" i="0" dirty="0">
                        <a:solidFill>
                          <a:schemeClr val="tx1"/>
                        </a:solidFill>
                        <a:latin typeface="Titillium" charset="0"/>
                        <a:ea typeface="Titillium" charset="0"/>
                        <a:cs typeface="Titillium" charset="0"/>
                      </a:endParaRP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Alejandro Rojas Díaz Durán</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Antonio Alaffa</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Javier Hidalgo</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12847"/>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José Villarreal</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397511"/>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5</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Jesús Hinojos</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111099"/>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6</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Pablo Salazar</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339879"/>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7</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Joel Flores Bonilla</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987741"/>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8</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Mario Delgado</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103397"/>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9</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Reynaldo Guerrero </a:t>
                      </a:r>
                      <a:r>
                        <a:rPr lang="en-US" sz="2600" b="0" i="0" dirty="0" err="1">
                          <a:solidFill>
                            <a:schemeClr val="tx1"/>
                          </a:solidFill>
                          <a:latin typeface="Titillium Bd" charset="0"/>
                          <a:ea typeface="Titillium Bd" charset="0"/>
                          <a:cs typeface="Titillium Bd" charset="0"/>
                        </a:rPr>
                        <a:t>Treviño</a:t>
                      </a:r>
                      <a:endParaRPr lang="en-US" sz="2600" b="0" i="0" dirty="0">
                        <a:solidFill>
                          <a:schemeClr val="tx1"/>
                        </a:solidFill>
                        <a:latin typeface="Titillium Bd" charset="0"/>
                        <a:ea typeface="Titillium Bd" charset="0"/>
                        <a:cs typeface="Titillium Bd" charset="0"/>
                      </a:endParaRP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779155"/>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10</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Juan Ponce Merino</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11494"/>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11</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Manuel López</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608805"/>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12</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Marco Antonio Andrade  Zavala</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815382"/>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13</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Raúl Galindo</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358005"/>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14</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Gibrán Ramírez</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3922426"/>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15</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Fernando Menéndez Romero</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701602"/>
                  </a:ext>
                </a:extLst>
              </a:tr>
            </a:tbl>
          </a:graphicData>
        </a:graphic>
      </p:graphicFrame>
      <p:sp>
        <p:nvSpPr>
          <p:cNvPr id="7" name="Marcador de texto 2">
            <a:extLst>
              <a:ext uri="{FF2B5EF4-FFF2-40B4-BE49-F238E27FC236}">
                <a16:creationId xmlns:a16="http://schemas.microsoft.com/office/drawing/2014/main" id="{B0970571-992B-4CB8-AE54-8B11B7BDED53}"/>
              </a:ext>
            </a:extLst>
          </p:cNvPr>
          <p:cNvSpPr txBox="1">
            <a:spLocks/>
          </p:cNvSpPr>
          <p:nvPr/>
        </p:nvSpPr>
        <p:spPr>
          <a:xfrm>
            <a:off x="575762" y="43436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Candidaturas a la Presidencia</a:t>
            </a:r>
          </a:p>
        </p:txBody>
      </p:sp>
      <p:graphicFrame>
        <p:nvGraphicFramePr>
          <p:cNvPr id="25" name="Table 24">
            <a:extLst>
              <a:ext uri="{FF2B5EF4-FFF2-40B4-BE49-F238E27FC236}">
                <a16:creationId xmlns:a16="http://schemas.microsoft.com/office/drawing/2014/main" id="{56B4D737-38D1-438D-BB30-C98B89F6757F}"/>
              </a:ext>
            </a:extLst>
          </p:cNvPr>
          <p:cNvGraphicFramePr>
            <a:graphicFrameLocks noGrp="1"/>
          </p:cNvGraphicFramePr>
          <p:nvPr>
            <p:extLst>
              <p:ext uri="{D42A27DB-BD31-4B8C-83A1-F6EECF244321}">
                <p14:modId xmlns:p14="http://schemas.microsoft.com/office/powerpoint/2010/main" val="3759723102"/>
              </p:ext>
            </p:extLst>
          </p:nvPr>
        </p:nvGraphicFramePr>
        <p:xfrm>
          <a:off x="8337550" y="2513267"/>
          <a:ext cx="7702550" cy="10716250"/>
        </p:xfrm>
        <a:graphic>
          <a:graphicData uri="http://schemas.openxmlformats.org/drawingml/2006/table">
            <a:tbl>
              <a:tblPr firstRow="1" bandRow="1">
                <a:tableStyleId>{073A0DAA-6AF3-43AB-8588-CEC1D06C72B9}</a:tableStyleId>
              </a:tblPr>
              <a:tblGrid>
                <a:gridCol w="2402477">
                  <a:extLst>
                    <a:ext uri="{9D8B030D-6E8A-4147-A177-3AD203B41FA5}">
                      <a16:colId xmlns:a16="http://schemas.microsoft.com/office/drawing/2014/main" val="20001"/>
                    </a:ext>
                  </a:extLst>
                </a:gridCol>
                <a:gridCol w="5300073">
                  <a:extLst>
                    <a:ext uri="{9D8B030D-6E8A-4147-A177-3AD203B41FA5}">
                      <a16:colId xmlns:a16="http://schemas.microsoft.com/office/drawing/2014/main" val="288688709"/>
                    </a:ext>
                  </a:extLst>
                </a:gridCol>
              </a:tblGrid>
              <a:tr h="584688">
                <a:tc>
                  <a:txBody>
                    <a:bodyPr/>
                    <a:lstStyle/>
                    <a:p>
                      <a:pPr algn="ctr"/>
                      <a:r>
                        <a:rPr lang="en-US" sz="2600" b="1" i="0" spc="300" dirty="0">
                          <a:solidFill>
                            <a:schemeClr val="tx1"/>
                          </a:solidFill>
                          <a:latin typeface="Titillium" charset="0"/>
                          <a:ea typeface="Titillium" charset="0"/>
                          <a:cs typeface="Titillium" charset="0"/>
                        </a:rPr>
                        <a:t>NÚMERO</a:t>
                      </a:r>
                    </a:p>
                  </a:txBody>
                  <a:tcPr marL="182832" marR="0" marT="0" marB="365665" anchor="b">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600" b="1" i="0" spc="300" dirty="0">
                          <a:solidFill>
                            <a:schemeClr val="tx1"/>
                          </a:solidFill>
                          <a:latin typeface="Titillium" charset="0"/>
                          <a:ea typeface="Titillium" charset="0"/>
                          <a:cs typeface="Titillium" charset="0"/>
                        </a:rPr>
                        <a:t>CANDIDATO</a:t>
                      </a:r>
                    </a:p>
                  </a:txBody>
                  <a:tcPr marL="182832" marR="0" marT="0" marB="365665" anchor="b">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charset="0"/>
                          <a:cs typeface="Titillium" charset="0"/>
                        </a:rPr>
                        <a:t>16</a:t>
                      </a:r>
                      <a:endParaRPr lang="en-US" sz="2600" b="0" i="0" dirty="0">
                        <a:solidFill>
                          <a:schemeClr val="tx1"/>
                        </a:solidFill>
                        <a:latin typeface="Titillium" charset="0"/>
                        <a:ea typeface="Titillium" charset="0"/>
                        <a:cs typeface="Titillium" charset="0"/>
                      </a:endParaRP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Edgar López</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17</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Carlos </a:t>
                      </a:r>
                      <a:r>
                        <a:rPr lang="en-US" sz="2600" b="0" i="0" dirty="0" err="1">
                          <a:solidFill>
                            <a:schemeClr val="tx1"/>
                          </a:solidFill>
                          <a:latin typeface="Titillium Bd" charset="0"/>
                          <a:ea typeface="Titillium Bd" charset="0"/>
                          <a:cs typeface="Titillium Bd" charset="0"/>
                        </a:rPr>
                        <a:t>Zurita</a:t>
                      </a:r>
                      <a:endParaRPr lang="en-US" sz="2600" b="0" i="0" dirty="0">
                        <a:solidFill>
                          <a:schemeClr val="tx1"/>
                        </a:solidFill>
                        <a:latin typeface="Titillium Bd" charset="0"/>
                        <a:ea typeface="Titillium Bd" charset="0"/>
                        <a:cs typeface="Titillium Bd" charset="0"/>
                      </a:endParaRP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18</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Porfirio Muñoz Ledo</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12847"/>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19</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Pablo Duarte Sánchez</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397511"/>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20</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Jorge </a:t>
                      </a:r>
                      <a:r>
                        <a:rPr lang="en-US" sz="2600" b="0" i="0" dirty="0" err="1">
                          <a:solidFill>
                            <a:schemeClr val="tx1"/>
                          </a:solidFill>
                          <a:latin typeface="Titillium Bd" charset="0"/>
                          <a:ea typeface="Titillium Bd" charset="0"/>
                          <a:cs typeface="Titillium Bd" charset="0"/>
                        </a:rPr>
                        <a:t>Salomón</a:t>
                      </a:r>
                      <a:endParaRPr lang="en-US" sz="2600" b="0" i="0" dirty="0">
                        <a:solidFill>
                          <a:schemeClr val="tx1"/>
                        </a:solidFill>
                        <a:latin typeface="Titillium Bd" charset="0"/>
                        <a:ea typeface="Titillium Bd" charset="0"/>
                        <a:cs typeface="Titillium Bd" charset="0"/>
                      </a:endParaRP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111099"/>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21</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Saúl Acevedo</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339879"/>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22</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Javier Falcón González </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987741"/>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23</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Braulio Díaz </a:t>
                      </a:r>
                      <a:r>
                        <a:rPr lang="en-US" sz="2600" b="0" i="0" dirty="0" err="1">
                          <a:solidFill>
                            <a:schemeClr val="tx1"/>
                          </a:solidFill>
                          <a:latin typeface="Titillium Bd" charset="0"/>
                          <a:ea typeface="Titillium Bd" charset="0"/>
                          <a:cs typeface="Titillium Bd" charset="0"/>
                        </a:rPr>
                        <a:t>Pavón</a:t>
                      </a:r>
                      <a:endParaRPr lang="en-US" sz="2600" b="0" i="0" dirty="0">
                        <a:solidFill>
                          <a:schemeClr val="tx1"/>
                        </a:solidFill>
                        <a:latin typeface="Titillium Bd" charset="0"/>
                        <a:ea typeface="Titillium Bd" charset="0"/>
                        <a:cs typeface="Titillium Bd" charset="0"/>
                      </a:endParaRP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103397"/>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24</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Manuel Bautista</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779155"/>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25</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err="1">
                          <a:solidFill>
                            <a:schemeClr val="tx1"/>
                          </a:solidFill>
                          <a:latin typeface="Titillium Bd" charset="0"/>
                          <a:ea typeface="Titillium Bd" charset="0"/>
                          <a:cs typeface="Titillium Bd" charset="0"/>
                        </a:rPr>
                        <a:t>Ángel</a:t>
                      </a:r>
                      <a:r>
                        <a:rPr lang="en-US" sz="2600" b="0" i="0" dirty="0">
                          <a:solidFill>
                            <a:schemeClr val="tx1"/>
                          </a:solidFill>
                          <a:latin typeface="Titillium Bd" charset="0"/>
                          <a:ea typeface="Titillium Bd" charset="0"/>
                          <a:cs typeface="Titillium Bd" charset="0"/>
                        </a:rPr>
                        <a:t> Balderas </a:t>
                      </a:r>
                      <a:r>
                        <a:rPr lang="en-US" sz="2600" b="0" i="0" dirty="0" err="1">
                          <a:solidFill>
                            <a:schemeClr val="tx1"/>
                          </a:solidFill>
                          <a:latin typeface="Titillium Bd" charset="0"/>
                          <a:ea typeface="Titillium Bd" charset="0"/>
                          <a:cs typeface="Titillium Bd" charset="0"/>
                        </a:rPr>
                        <a:t>Puga</a:t>
                      </a:r>
                      <a:r>
                        <a:rPr lang="en-US" sz="2600" b="0" i="0" dirty="0">
                          <a:solidFill>
                            <a:schemeClr val="tx1"/>
                          </a:solidFill>
                          <a:latin typeface="Titillium Bd" charset="0"/>
                          <a:ea typeface="Titillium Bd" charset="0"/>
                          <a:cs typeface="Titillium Bd" charset="0"/>
                        </a:rPr>
                        <a:t> </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11494"/>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26</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Roberto </a:t>
                      </a:r>
                      <a:r>
                        <a:rPr lang="en-US" sz="2600" b="0" i="0" dirty="0" err="1">
                          <a:solidFill>
                            <a:schemeClr val="tx1"/>
                          </a:solidFill>
                          <a:latin typeface="Titillium Bd" charset="0"/>
                          <a:ea typeface="Titillium Bd" charset="0"/>
                          <a:cs typeface="Titillium Bd" charset="0"/>
                        </a:rPr>
                        <a:t>Treviño</a:t>
                      </a:r>
                      <a:endParaRPr lang="en-US" sz="2600" b="0" i="0" dirty="0">
                        <a:solidFill>
                          <a:schemeClr val="tx1"/>
                        </a:solidFill>
                        <a:latin typeface="Titillium Bd" charset="0"/>
                        <a:ea typeface="Titillium Bd" charset="0"/>
                        <a:cs typeface="Titillium Bd" charset="0"/>
                      </a:endParaRP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608805"/>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27</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José Antonio Mendoza Zelocuahtecatl </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815382"/>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28</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Cuauhtémoc Pérez Carrera</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358005"/>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29</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Rigoberto Vargas</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3922426"/>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30</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Juan Antonio Valdés  </a:t>
                      </a:r>
                      <a:r>
                        <a:rPr lang="en-US" sz="2600" b="0" i="0" dirty="0" err="1">
                          <a:solidFill>
                            <a:schemeClr val="tx1"/>
                          </a:solidFill>
                          <a:latin typeface="Titillium Bd" charset="0"/>
                          <a:ea typeface="Titillium Bd" charset="0"/>
                          <a:cs typeface="Titillium Bd" charset="0"/>
                        </a:rPr>
                        <a:t>Valdés</a:t>
                      </a:r>
                      <a:endParaRPr lang="en-US" sz="2600" b="0" i="0" dirty="0">
                        <a:solidFill>
                          <a:schemeClr val="tx1"/>
                        </a:solidFill>
                        <a:latin typeface="Titillium Bd" charset="0"/>
                        <a:ea typeface="Titillium Bd" charset="0"/>
                        <a:cs typeface="Titillium Bd" charset="0"/>
                      </a:endParaRP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701602"/>
                  </a:ext>
                </a:extLst>
              </a:tr>
            </a:tbl>
          </a:graphicData>
        </a:graphic>
      </p:graphicFrame>
      <p:graphicFrame>
        <p:nvGraphicFramePr>
          <p:cNvPr id="27" name="Table 26">
            <a:extLst>
              <a:ext uri="{FF2B5EF4-FFF2-40B4-BE49-F238E27FC236}">
                <a16:creationId xmlns:a16="http://schemas.microsoft.com/office/drawing/2014/main" id="{BDE75768-C95B-453A-A96C-22DFE205E217}"/>
              </a:ext>
            </a:extLst>
          </p:cNvPr>
          <p:cNvGraphicFramePr>
            <a:graphicFrameLocks noGrp="1"/>
          </p:cNvGraphicFramePr>
          <p:nvPr>
            <p:extLst>
              <p:ext uri="{D42A27DB-BD31-4B8C-83A1-F6EECF244321}">
                <p14:modId xmlns:p14="http://schemas.microsoft.com/office/powerpoint/2010/main" val="1845914214"/>
              </p:ext>
            </p:extLst>
          </p:nvPr>
        </p:nvGraphicFramePr>
        <p:xfrm>
          <a:off x="16262350" y="2491920"/>
          <a:ext cx="7702550" cy="10052627"/>
        </p:xfrm>
        <a:graphic>
          <a:graphicData uri="http://schemas.openxmlformats.org/drawingml/2006/table">
            <a:tbl>
              <a:tblPr firstRow="1" bandRow="1">
                <a:tableStyleId>{073A0DAA-6AF3-43AB-8588-CEC1D06C72B9}</a:tableStyleId>
              </a:tblPr>
              <a:tblGrid>
                <a:gridCol w="2402477">
                  <a:extLst>
                    <a:ext uri="{9D8B030D-6E8A-4147-A177-3AD203B41FA5}">
                      <a16:colId xmlns:a16="http://schemas.microsoft.com/office/drawing/2014/main" val="20001"/>
                    </a:ext>
                  </a:extLst>
                </a:gridCol>
                <a:gridCol w="5300073">
                  <a:extLst>
                    <a:ext uri="{9D8B030D-6E8A-4147-A177-3AD203B41FA5}">
                      <a16:colId xmlns:a16="http://schemas.microsoft.com/office/drawing/2014/main" val="288688709"/>
                    </a:ext>
                  </a:extLst>
                </a:gridCol>
              </a:tblGrid>
              <a:tr h="744765">
                <a:tc>
                  <a:txBody>
                    <a:bodyPr/>
                    <a:lstStyle/>
                    <a:p>
                      <a:pPr algn="ctr"/>
                      <a:r>
                        <a:rPr lang="en-US" sz="2600" b="1" i="0" spc="300" dirty="0">
                          <a:solidFill>
                            <a:schemeClr val="tx1"/>
                          </a:solidFill>
                          <a:latin typeface="Titillium" charset="0"/>
                          <a:ea typeface="Titillium" charset="0"/>
                          <a:cs typeface="Titillium" charset="0"/>
                        </a:rPr>
                        <a:t>NÚMERO</a:t>
                      </a:r>
                    </a:p>
                  </a:txBody>
                  <a:tcPr marL="182832" marR="0" marT="0" marB="365665" anchor="b">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600" b="1" i="0" spc="300" dirty="0">
                          <a:solidFill>
                            <a:schemeClr val="tx1"/>
                          </a:solidFill>
                          <a:latin typeface="Titillium" charset="0"/>
                          <a:ea typeface="Titillium" charset="0"/>
                          <a:cs typeface="Titillium" charset="0"/>
                        </a:rPr>
                        <a:t>CANDIDATO</a:t>
                      </a:r>
                    </a:p>
                  </a:txBody>
                  <a:tcPr marL="182832" marR="0" marT="0" marB="365665" anchor="b">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31</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José Luis Muñoz Sánchez</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32</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err="1">
                          <a:solidFill>
                            <a:schemeClr val="tx1"/>
                          </a:solidFill>
                          <a:latin typeface="Titillium Bd" charset="0"/>
                          <a:ea typeface="Titillium Bd" charset="0"/>
                          <a:cs typeface="Titillium Bd" charset="0"/>
                        </a:rPr>
                        <a:t>Atenógenes</a:t>
                      </a:r>
                      <a:r>
                        <a:rPr lang="en-US" sz="2600" b="0" i="0" dirty="0">
                          <a:solidFill>
                            <a:schemeClr val="tx1"/>
                          </a:solidFill>
                          <a:latin typeface="Titillium Bd" charset="0"/>
                          <a:ea typeface="Titillium Bd" charset="0"/>
                          <a:cs typeface="Titillium Bd" charset="0"/>
                        </a:rPr>
                        <a:t> Bautista</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33</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err="1">
                          <a:solidFill>
                            <a:schemeClr val="tx1"/>
                          </a:solidFill>
                          <a:latin typeface="Titillium Bd" charset="0"/>
                          <a:ea typeface="Titillium Bd" charset="0"/>
                          <a:cs typeface="Titillium Bd" charset="0"/>
                        </a:rPr>
                        <a:t>Macario</a:t>
                      </a:r>
                      <a:r>
                        <a:rPr lang="en-US" sz="2600" b="0" i="0" dirty="0">
                          <a:solidFill>
                            <a:schemeClr val="tx1"/>
                          </a:solidFill>
                          <a:latin typeface="Titillium Bd" charset="0"/>
                          <a:ea typeface="Titillium Bd" charset="0"/>
                          <a:cs typeface="Titillium Bd" charset="0"/>
                        </a:rPr>
                        <a:t> </a:t>
                      </a:r>
                      <a:r>
                        <a:rPr lang="en-US" sz="2600" b="0" i="0" dirty="0" err="1">
                          <a:solidFill>
                            <a:schemeClr val="tx1"/>
                          </a:solidFill>
                          <a:latin typeface="Titillium Bd" charset="0"/>
                          <a:ea typeface="Titillium Bd" charset="0"/>
                          <a:cs typeface="Titillium Bd" charset="0"/>
                        </a:rPr>
                        <a:t>Fabela</a:t>
                      </a:r>
                      <a:r>
                        <a:rPr lang="en-US" sz="2600" b="0" i="0" dirty="0">
                          <a:solidFill>
                            <a:schemeClr val="tx1"/>
                          </a:solidFill>
                          <a:latin typeface="Titillium Bd" charset="0"/>
                          <a:ea typeface="Titillium Bd" charset="0"/>
                          <a:cs typeface="Titillium Bd" charset="0"/>
                        </a:rPr>
                        <a:t>  Cerda </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12847"/>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34</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Edgar Molina Bolaños</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397511"/>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35</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err="1">
                          <a:solidFill>
                            <a:schemeClr val="tx1"/>
                          </a:solidFill>
                          <a:latin typeface="Titillium Bd" charset="0"/>
                          <a:ea typeface="Titillium Bd" charset="0"/>
                          <a:cs typeface="Titillium Bd" charset="0"/>
                        </a:rPr>
                        <a:t>Bertín</a:t>
                      </a:r>
                      <a:r>
                        <a:rPr lang="en-US" sz="2600" b="0" i="0" dirty="0">
                          <a:solidFill>
                            <a:schemeClr val="tx1"/>
                          </a:solidFill>
                          <a:latin typeface="Titillium Bd" charset="0"/>
                          <a:ea typeface="Titillium Bd" charset="0"/>
                          <a:cs typeface="Titillium Bd" charset="0"/>
                        </a:rPr>
                        <a:t> Velázquez Rangel</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111099"/>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36</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Juan Edgard Martínez Espinosa</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339879"/>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37</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Rafael López  </a:t>
                      </a:r>
                      <a:r>
                        <a:rPr lang="en-US" sz="2600" b="0" i="0" dirty="0" err="1">
                          <a:solidFill>
                            <a:schemeClr val="tx1"/>
                          </a:solidFill>
                          <a:latin typeface="Titillium Bd" charset="0"/>
                          <a:ea typeface="Titillium Bd" charset="0"/>
                          <a:cs typeface="Titillium Bd" charset="0"/>
                        </a:rPr>
                        <a:t>Mejía</a:t>
                      </a:r>
                      <a:endParaRPr lang="en-US" sz="2600" b="0" i="0" dirty="0">
                        <a:solidFill>
                          <a:schemeClr val="tx1"/>
                        </a:solidFill>
                        <a:latin typeface="Titillium Bd" charset="0"/>
                        <a:ea typeface="Titillium Bd" charset="0"/>
                        <a:cs typeface="Titillium Bd" charset="0"/>
                      </a:endParaRP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987741"/>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38</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Luis Manuel </a:t>
                      </a:r>
                      <a:r>
                        <a:rPr lang="en-US" sz="2600" b="0" i="0" dirty="0" err="1">
                          <a:solidFill>
                            <a:schemeClr val="tx1"/>
                          </a:solidFill>
                          <a:latin typeface="Titillium Bd" charset="0"/>
                          <a:ea typeface="Titillium Bd" charset="0"/>
                          <a:cs typeface="Titillium Bd" charset="0"/>
                        </a:rPr>
                        <a:t>Tercero</a:t>
                      </a:r>
                      <a:r>
                        <a:rPr lang="en-US" sz="2600" b="0" i="0" dirty="0">
                          <a:solidFill>
                            <a:schemeClr val="tx1"/>
                          </a:solidFill>
                          <a:latin typeface="Titillium Bd" charset="0"/>
                          <a:ea typeface="Titillium Bd" charset="0"/>
                          <a:cs typeface="Titillium Bd" charset="0"/>
                        </a:rPr>
                        <a:t> Ruiz</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103397"/>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39</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Ricardo Salazar Estrada </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779155"/>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40</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Salvador Flores  Bello</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11494"/>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41</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Gabriel de Jesús Guzmán</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608805"/>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42</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José Rigoberto Guzmán Calderón </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815382"/>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43</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err="1">
                          <a:solidFill>
                            <a:schemeClr val="tx1"/>
                          </a:solidFill>
                          <a:latin typeface="Titillium Bd" charset="0"/>
                          <a:ea typeface="Titillium Bd" charset="0"/>
                          <a:cs typeface="Titillium Bd" charset="0"/>
                        </a:rPr>
                        <a:t>Eulalio</a:t>
                      </a:r>
                      <a:r>
                        <a:rPr lang="en-US" sz="2600" b="0" i="0" dirty="0">
                          <a:solidFill>
                            <a:schemeClr val="tx1"/>
                          </a:solidFill>
                          <a:latin typeface="Titillium Bd" charset="0"/>
                          <a:ea typeface="Titillium Bd" charset="0"/>
                          <a:cs typeface="Titillium Bd" charset="0"/>
                        </a:rPr>
                        <a:t> Moreno</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358005"/>
                  </a:ext>
                </a:extLst>
              </a:tr>
              <a:tr h="663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44</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Miguel </a:t>
                      </a:r>
                      <a:r>
                        <a:rPr lang="en-US" sz="2600" b="0" i="0" dirty="0" err="1">
                          <a:solidFill>
                            <a:schemeClr val="tx1"/>
                          </a:solidFill>
                          <a:latin typeface="Titillium Bd" charset="0"/>
                          <a:ea typeface="Titillium Bd" charset="0"/>
                          <a:cs typeface="Titillium Bd" charset="0"/>
                        </a:rPr>
                        <a:t>Ángel</a:t>
                      </a:r>
                      <a:r>
                        <a:rPr lang="en-US" sz="2600" b="0" i="0" dirty="0">
                          <a:solidFill>
                            <a:schemeClr val="tx1"/>
                          </a:solidFill>
                          <a:latin typeface="Titillium Bd" charset="0"/>
                          <a:ea typeface="Titillium Bd" charset="0"/>
                          <a:cs typeface="Titillium Bd" charset="0"/>
                        </a:rPr>
                        <a:t> </a:t>
                      </a:r>
                      <a:r>
                        <a:rPr lang="en-US" sz="2600" b="0" i="0" dirty="0" err="1">
                          <a:solidFill>
                            <a:schemeClr val="tx1"/>
                          </a:solidFill>
                          <a:latin typeface="Titillium Bd" charset="0"/>
                          <a:ea typeface="Titillium Bd" charset="0"/>
                          <a:cs typeface="Titillium Bd" charset="0"/>
                        </a:rPr>
                        <a:t>Núñez</a:t>
                      </a:r>
                      <a:r>
                        <a:rPr lang="en-US" sz="2600" b="0" i="0" dirty="0">
                          <a:solidFill>
                            <a:schemeClr val="tx1"/>
                          </a:solidFill>
                          <a:latin typeface="Titillium Bd" charset="0"/>
                          <a:ea typeface="Titillium Bd" charset="0"/>
                          <a:cs typeface="Titillium Bd" charset="0"/>
                        </a:rPr>
                        <a:t> Olivares</a:t>
                      </a:r>
                    </a:p>
                  </a:txBody>
                  <a:tcPr marL="182832" marR="0" marT="91416" marB="91416"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3922426"/>
                  </a:ext>
                </a:extLst>
              </a:tr>
            </a:tbl>
          </a:graphicData>
        </a:graphic>
      </p:graphicFrame>
      <p:sp>
        <p:nvSpPr>
          <p:cNvPr id="4"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CCCC0B4C-9B44-4D8E-8BCC-7EDC9ED482BB}"/>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9" name="Slide Number">
            <a:extLst>
              <a:ext uri="{FF2B5EF4-FFF2-40B4-BE49-F238E27FC236}">
                <a16:creationId xmlns:a16="http://schemas.microsoft.com/office/drawing/2014/main" id="{D3AAEF83-6529-4F94-9B47-F7455813C05F}"/>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20</a:t>
            </a:fld>
            <a:endParaRPr lang="es-MX" dirty="0"/>
          </a:p>
        </p:txBody>
      </p:sp>
    </p:spTree>
    <p:extLst>
      <p:ext uri="{BB962C8B-B14F-4D97-AF65-F5344CB8AC3E}">
        <p14:creationId xmlns:p14="http://schemas.microsoft.com/office/powerpoint/2010/main" val="159165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4015114"/>
              </p:ext>
            </p:extLst>
          </p:nvPr>
        </p:nvGraphicFramePr>
        <p:xfrm>
          <a:off x="412750" y="2303236"/>
          <a:ext cx="7702550" cy="11185201"/>
        </p:xfrm>
        <a:graphic>
          <a:graphicData uri="http://schemas.openxmlformats.org/drawingml/2006/table">
            <a:tbl>
              <a:tblPr firstRow="1" bandRow="1">
                <a:tableStyleId>{073A0DAA-6AF3-43AB-8588-CEC1D06C72B9}</a:tableStyleId>
              </a:tblPr>
              <a:tblGrid>
                <a:gridCol w="2402477">
                  <a:extLst>
                    <a:ext uri="{9D8B030D-6E8A-4147-A177-3AD203B41FA5}">
                      <a16:colId xmlns:a16="http://schemas.microsoft.com/office/drawing/2014/main" val="20001"/>
                    </a:ext>
                  </a:extLst>
                </a:gridCol>
                <a:gridCol w="5300073">
                  <a:extLst>
                    <a:ext uri="{9D8B030D-6E8A-4147-A177-3AD203B41FA5}">
                      <a16:colId xmlns:a16="http://schemas.microsoft.com/office/drawing/2014/main" val="288688709"/>
                    </a:ext>
                  </a:extLst>
                </a:gridCol>
              </a:tblGrid>
              <a:tr h="729961">
                <a:tc>
                  <a:txBody>
                    <a:bodyPr/>
                    <a:lstStyle/>
                    <a:p>
                      <a:pPr algn="ctr"/>
                      <a:r>
                        <a:rPr lang="en-US" sz="2600" b="1" i="0" spc="300" dirty="0">
                          <a:solidFill>
                            <a:schemeClr val="tx1"/>
                          </a:solidFill>
                          <a:latin typeface="Titillium" charset="0"/>
                          <a:ea typeface="Titillium" charset="0"/>
                          <a:cs typeface="Titillium" charset="0"/>
                        </a:rPr>
                        <a:t>NÚMERO</a:t>
                      </a:r>
                    </a:p>
                  </a:txBody>
                  <a:tcPr marL="182832" marR="0" marT="0" marB="365665" anchor="b">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600" b="1" i="0" spc="300" dirty="0">
                          <a:solidFill>
                            <a:schemeClr val="tx1"/>
                          </a:solidFill>
                          <a:latin typeface="Titillium" charset="0"/>
                          <a:ea typeface="Titillium" charset="0"/>
                          <a:cs typeface="Titillium" charset="0"/>
                        </a:rPr>
                        <a:t>CANDIDATO(A)</a:t>
                      </a:r>
                    </a:p>
                  </a:txBody>
                  <a:tcPr marL="182832" marR="0" marT="0" marB="365665" anchor="b">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Bd" charset="0"/>
                          <a:cs typeface="Titillium Bd" charset="0"/>
                        </a:rPr>
                        <a:t>1</a:t>
                      </a:r>
                      <a:endParaRPr lang="en-US" sz="2600" b="0" i="0" dirty="0">
                        <a:solidFill>
                          <a:schemeClr val="tx1"/>
                        </a:solidFill>
                        <a:latin typeface="Titillium" charset="0"/>
                        <a:ea typeface="Titillium" charset="0"/>
                        <a:cs typeface="Titillium" charset="0"/>
                      </a:endParaRP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Omar Mateos</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Donají Alba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Carol Arriaga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12847"/>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err="1">
                          <a:solidFill>
                            <a:schemeClr val="tx1"/>
                          </a:solidFill>
                          <a:latin typeface="Titillium Bd" charset="0"/>
                        </a:rPr>
                        <a:t>Viet</a:t>
                      </a:r>
                      <a:r>
                        <a:rPr lang="es-MX" sz="2600" b="0" i="0" kern="1200" dirty="0">
                          <a:solidFill>
                            <a:schemeClr val="tx1"/>
                          </a:solidFill>
                          <a:latin typeface="Titillium Bd" charset="0"/>
                        </a:rPr>
                        <a:t> Juan Félix</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397511"/>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5</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Geovanni Barrios Moreno</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111099"/>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6</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Blanca Jiménez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339879"/>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7</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err="1">
                          <a:solidFill>
                            <a:schemeClr val="tx1"/>
                          </a:solidFill>
                          <a:latin typeface="Titillium Bd" charset="0"/>
                        </a:rPr>
                        <a:t>Misaj</a:t>
                      </a:r>
                      <a:r>
                        <a:rPr lang="es-MX" sz="2600" b="0" i="0" kern="1200" dirty="0">
                          <a:solidFill>
                            <a:schemeClr val="tx1"/>
                          </a:solidFill>
                          <a:latin typeface="Titillium Bd" charset="0"/>
                        </a:rPr>
                        <a:t> Becerra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987741"/>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8</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Antonio </a:t>
                      </a:r>
                      <a:r>
                        <a:rPr lang="es-MX" sz="2600" b="0" i="0" kern="1200" dirty="0" err="1">
                          <a:solidFill>
                            <a:schemeClr val="tx1"/>
                          </a:solidFill>
                          <a:latin typeface="Titillium Bd" charset="0"/>
                        </a:rPr>
                        <a:t>Attolini</a:t>
                      </a:r>
                      <a:endParaRPr lang="es-MX" sz="2600" b="0" i="0" kern="1200" dirty="0">
                        <a:solidFill>
                          <a:schemeClr val="tx1"/>
                        </a:solidFill>
                        <a:latin typeface="Titillium Bd" charset="0"/>
                      </a:endParaRP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103397"/>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9</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Esaú Alan Noguez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779155"/>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10</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Víctor Manuel García Ruiz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11494"/>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11</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Carlos Montes de Oca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608805"/>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12</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Víctor Adán Martínez </a:t>
                      </a:r>
                      <a:r>
                        <a:rPr lang="es-MX" sz="2600" b="0" i="0" kern="1200" dirty="0" err="1">
                          <a:solidFill>
                            <a:schemeClr val="tx1"/>
                          </a:solidFill>
                          <a:latin typeface="Titillium Bd" charset="0"/>
                        </a:rPr>
                        <a:t>Martínez</a:t>
                      </a:r>
                      <a:endParaRPr lang="es-MX" sz="2600" b="0" i="0" kern="1200" dirty="0">
                        <a:solidFill>
                          <a:schemeClr val="tx1"/>
                        </a:solidFill>
                        <a:latin typeface="Titillium Bd" charset="0"/>
                      </a:endParaRP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815382"/>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13</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Francisco </a:t>
                      </a:r>
                      <a:r>
                        <a:rPr lang="es-MX" sz="2600" b="0" i="0" kern="1200" dirty="0" err="1">
                          <a:solidFill>
                            <a:schemeClr val="tx1"/>
                          </a:solidFill>
                          <a:latin typeface="Titillium Bd" charset="0"/>
                        </a:rPr>
                        <a:t>Aurioles</a:t>
                      </a:r>
                      <a:endParaRPr lang="es-MX" sz="2600" b="0" i="0" kern="1200" dirty="0">
                        <a:solidFill>
                          <a:schemeClr val="tx1"/>
                        </a:solidFill>
                        <a:latin typeface="Titillium Bd" charset="0"/>
                      </a:endParaRP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358005"/>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14</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err="1">
                          <a:solidFill>
                            <a:schemeClr val="tx1"/>
                          </a:solidFill>
                          <a:latin typeface="Titillium Bd" charset="0"/>
                        </a:rPr>
                        <a:t>Eleonaí</a:t>
                      </a:r>
                      <a:r>
                        <a:rPr lang="es-MX" sz="2600" b="0" i="0" kern="1200" dirty="0">
                          <a:solidFill>
                            <a:schemeClr val="tx1"/>
                          </a:solidFill>
                          <a:latin typeface="Titillium Bd" charset="0"/>
                        </a:rPr>
                        <a:t> Contreras</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3922426"/>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15</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Uriel Gonzalo Miranda Zavala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701602"/>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16</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Flavio Sosa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33173"/>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17</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Karla Díaz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4339992"/>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18</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rPr>
                        <a:t>Mao Rojas</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63320"/>
                  </a:ext>
                </a:extLst>
              </a:tr>
            </a:tbl>
          </a:graphicData>
        </a:graphic>
      </p:graphicFrame>
      <p:sp>
        <p:nvSpPr>
          <p:cNvPr id="7" name="Marcador de texto 2">
            <a:extLst>
              <a:ext uri="{FF2B5EF4-FFF2-40B4-BE49-F238E27FC236}">
                <a16:creationId xmlns:a16="http://schemas.microsoft.com/office/drawing/2014/main" id="{B0970571-992B-4CB8-AE54-8B11B7BDED53}"/>
              </a:ext>
            </a:extLst>
          </p:cNvPr>
          <p:cNvSpPr txBox="1">
            <a:spLocks/>
          </p:cNvSpPr>
          <p:nvPr/>
        </p:nvSpPr>
        <p:spPr>
          <a:xfrm>
            <a:off x="575762" y="43436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Candidaturas a la Secretaría General</a:t>
            </a:r>
          </a:p>
        </p:txBody>
      </p:sp>
      <p:graphicFrame>
        <p:nvGraphicFramePr>
          <p:cNvPr id="2" name="Table 1">
            <a:extLst>
              <a:ext uri="{FF2B5EF4-FFF2-40B4-BE49-F238E27FC236}">
                <a16:creationId xmlns:a16="http://schemas.microsoft.com/office/drawing/2014/main" id="{D57D287C-66C9-464E-A7BF-85D66EF02992}"/>
              </a:ext>
            </a:extLst>
          </p:cNvPr>
          <p:cNvGraphicFramePr>
            <a:graphicFrameLocks noGrp="1"/>
          </p:cNvGraphicFramePr>
          <p:nvPr>
            <p:extLst>
              <p:ext uri="{D42A27DB-BD31-4B8C-83A1-F6EECF244321}">
                <p14:modId xmlns:p14="http://schemas.microsoft.com/office/powerpoint/2010/main" val="3449265072"/>
              </p:ext>
            </p:extLst>
          </p:nvPr>
        </p:nvGraphicFramePr>
        <p:xfrm>
          <a:off x="8337550" y="2303236"/>
          <a:ext cx="7702550" cy="11185201"/>
        </p:xfrm>
        <a:graphic>
          <a:graphicData uri="http://schemas.openxmlformats.org/drawingml/2006/table">
            <a:tbl>
              <a:tblPr firstRow="1" bandRow="1">
                <a:tableStyleId>{073A0DAA-6AF3-43AB-8588-CEC1D06C72B9}</a:tableStyleId>
              </a:tblPr>
              <a:tblGrid>
                <a:gridCol w="2402477">
                  <a:extLst>
                    <a:ext uri="{9D8B030D-6E8A-4147-A177-3AD203B41FA5}">
                      <a16:colId xmlns:a16="http://schemas.microsoft.com/office/drawing/2014/main" val="20001"/>
                    </a:ext>
                  </a:extLst>
                </a:gridCol>
                <a:gridCol w="5300073">
                  <a:extLst>
                    <a:ext uri="{9D8B030D-6E8A-4147-A177-3AD203B41FA5}">
                      <a16:colId xmlns:a16="http://schemas.microsoft.com/office/drawing/2014/main" val="288688709"/>
                    </a:ext>
                  </a:extLst>
                </a:gridCol>
              </a:tblGrid>
              <a:tr h="729961">
                <a:tc>
                  <a:txBody>
                    <a:bodyPr/>
                    <a:lstStyle/>
                    <a:p>
                      <a:pPr algn="ctr"/>
                      <a:r>
                        <a:rPr lang="en-US" sz="2600" b="1" i="0" spc="300" dirty="0">
                          <a:solidFill>
                            <a:schemeClr val="tx1"/>
                          </a:solidFill>
                          <a:latin typeface="Titillium" charset="0"/>
                          <a:ea typeface="Titillium" charset="0"/>
                          <a:cs typeface="Titillium" charset="0"/>
                        </a:rPr>
                        <a:t>NÚMERO</a:t>
                      </a:r>
                    </a:p>
                  </a:txBody>
                  <a:tcPr marL="182832" marR="0" marT="0" marB="365665" anchor="b">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600" b="1" i="0" spc="300" dirty="0">
                          <a:solidFill>
                            <a:schemeClr val="tx1"/>
                          </a:solidFill>
                          <a:latin typeface="Titillium" charset="0"/>
                          <a:ea typeface="Titillium" charset="0"/>
                          <a:cs typeface="Titillium" charset="0"/>
                        </a:rPr>
                        <a:t>CANDIDATO(A)</a:t>
                      </a:r>
                    </a:p>
                  </a:txBody>
                  <a:tcPr marL="182832" marR="0" marT="0" marB="365665" anchor="b">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Bd" charset="0"/>
                          <a:ea typeface="Titillium" charset="0"/>
                          <a:cs typeface="Titillium" charset="0"/>
                        </a:rPr>
                        <a:t>19</a:t>
                      </a:r>
                      <a:endParaRPr lang="en-US" sz="2600" b="0" i="0" dirty="0">
                        <a:solidFill>
                          <a:schemeClr val="tx1"/>
                        </a:solidFill>
                        <a:latin typeface="Titillium" charset="0"/>
                        <a:ea typeface="Titillium" charset="0"/>
                        <a:cs typeface="Titillium" charset="0"/>
                      </a:endParaRP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600" b="0" i="0" kern="1200" dirty="0">
                          <a:solidFill>
                            <a:schemeClr val="tx1"/>
                          </a:solidFill>
                          <a:latin typeface="Titillium Bd" charset="0"/>
                          <a:ea typeface="+mn-ea"/>
                          <a:cs typeface="+mn-cs"/>
                        </a:rPr>
                        <a:t>Elia Maria Florinda Couoh Tzun</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20</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Carlos Oropeza Bailey</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21</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Paola Gutiérrez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12847"/>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22</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Norman Pearl</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397511"/>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23</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Agustín Guerrero Castillo</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111099"/>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24</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René Ortiz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339879"/>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25</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Anylú Hernández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987741"/>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26</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Jorge Prisciliano Rentería Campos</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103397"/>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27</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Citlalli Hernández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779155"/>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28</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Johan Castro</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11494"/>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29</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Emilio Ulloa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608805"/>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30</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600" b="0" i="0" kern="1200" dirty="0">
                          <a:solidFill>
                            <a:schemeClr val="tx1"/>
                          </a:solidFill>
                          <a:latin typeface="Titillium Bd" charset="0"/>
                          <a:ea typeface="+mn-ea"/>
                          <a:cs typeface="+mn-cs"/>
                        </a:rPr>
                        <a:t>Enrique De la Rosa Luna Parra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815382"/>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31</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Claudia Macías Leal</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358005"/>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32</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Gustavo Mendoza Martínez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3922426"/>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33</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Rey David Flores</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701602"/>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34</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Rafael Armando Figueroa Sánchez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33173"/>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35</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Alejandro González Peralta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4339992"/>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36</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Oswaldo Alfaro</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63320"/>
                  </a:ext>
                </a:extLst>
              </a:tr>
            </a:tbl>
          </a:graphicData>
        </a:graphic>
      </p:graphicFrame>
      <p:graphicFrame>
        <p:nvGraphicFramePr>
          <p:cNvPr id="3" name="Table 2">
            <a:extLst>
              <a:ext uri="{FF2B5EF4-FFF2-40B4-BE49-F238E27FC236}">
                <a16:creationId xmlns:a16="http://schemas.microsoft.com/office/drawing/2014/main" id="{B43E2A87-F234-4BF5-9AE7-01D28F2640AB}"/>
              </a:ext>
            </a:extLst>
          </p:cNvPr>
          <p:cNvGraphicFramePr>
            <a:graphicFrameLocks noGrp="1"/>
          </p:cNvGraphicFramePr>
          <p:nvPr>
            <p:extLst>
              <p:ext uri="{D42A27DB-BD31-4B8C-83A1-F6EECF244321}">
                <p14:modId xmlns:p14="http://schemas.microsoft.com/office/powerpoint/2010/main" val="3939552648"/>
              </p:ext>
            </p:extLst>
          </p:nvPr>
        </p:nvGraphicFramePr>
        <p:xfrm>
          <a:off x="16262350" y="2303235"/>
          <a:ext cx="7969250" cy="10606129"/>
        </p:xfrm>
        <a:graphic>
          <a:graphicData uri="http://schemas.openxmlformats.org/drawingml/2006/table">
            <a:tbl>
              <a:tblPr firstRow="1" bandRow="1">
                <a:tableStyleId>{073A0DAA-6AF3-43AB-8588-CEC1D06C72B9}</a:tableStyleId>
              </a:tblPr>
              <a:tblGrid>
                <a:gridCol w="2485663">
                  <a:extLst>
                    <a:ext uri="{9D8B030D-6E8A-4147-A177-3AD203B41FA5}">
                      <a16:colId xmlns:a16="http://schemas.microsoft.com/office/drawing/2014/main" val="20001"/>
                    </a:ext>
                  </a:extLst>
                </a:gridCol>
                <a:gridCol w="5483587">
                  <a:extLst>
                    <a:ext uri="{9D8B030D-6E8A-4147-A177-3AD203B41FA5}">
                      <a16:colId xmlns:a16="http://schemas.microsoft.com/office/drawing/2014/main" val="288688709"/>
                    </a:ext>
                  </a:extLst>
                </a:gridCol>
              </a:tblGrid>
              <a:tr h="729961">
                <a:tc>
                  <a:txBody>
                    <a:bodyPr/>
                    <a:lstStyle/>
                    <a:p>
                      <a:pPr algn="ctr"/>
                      <a:r>
                        <a:rPr lang="en-US" sz="2600" b="1" i="0" spc="300" dirty="0">
                          <a:solidFill>
                            <a:schemeClr val="tx1"/>
                          </a:solidFill>
                          <a:latin typeface="Titillium" charset="0"/>
                          <a:ea typeface="Titillium" charset="0"/>
                          <a:cs typeface="Titillium" charset="0"/>
                        </a:rPr>
                        <a:t>NÚMERO</a:t>
                      </a:r>
                    </a:p>
                  </a:txBody>
                  <a:tcPr marL="182832" marR="0" marT="0" marB="365665" anchor="b">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600" b="1" i="0" spc="300" dirty="0">
                          <a:solidFill>
                            <a:schemeClr val="tx1"/>
                          </a:solidFill>
                          <a:latin typeface="Titillium" charset="0"/>
                          <a:ea typeface="Titillium" charset="0"/>
                          <a:cs typeface="Titillium" charset="0"/>
                        </a:rPr>
                        <a:t>CANDIDATO(A)</a:t>
                      </a:r>
                    </a:p>
                  </a:txBody>
                  <a:tcPr marL="182832" marR="0" marT="0" marB="365665" anchor="b">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37</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Alfredo Sánchez Rodarte</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38</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Remedios Ávila López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39</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Carmen Gómez Ortega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12847"/>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40</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Rosa María Balvanera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397511"/>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41</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Oscar Manuel Montes de Oca  Rodríguez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111099"/>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42</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José Dolores López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339879"/>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43</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Rodolfo Bonilla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987741"/>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44</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Héctor Hugo Rodríguez Chaires</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103397"/>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45</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Martha Hernández Hernández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779155"/>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46</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Carmela Santos Vicente</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11494"/>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47</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Silvia García Arceo</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608805"/>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48</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Alejandro Morales</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815382"/>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49</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Alejandro Álvarez</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358005"/>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50</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Martín García Berzunza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3922426"/>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51</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Carmen Valdés Salinas</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701602"/>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52</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Mario Romo</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33173"/>
                  </a:ext>
                </a:extLst>
              </a:tr>
              <a:tr h="554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i="0" dirty="0">
                          <a:solidFill>
                            <a:schemeClr val="tx1"/>
                          </a:solidFill>
                          <a:latin typeface="Titillium" charset="0"/>
                          <a:ea typeface="Titillium" charset="0"/>
                          <a:cs typeface="Titillium" charset="0"/>
                        </a:rPr>
                        <a:t>53</a:t>
                      </a:r>
                    </a:p>
                  </a:txBody>
                  <a:tcPr marL="182832" marR="0" marT="91416" marB="91416"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600" b="0" i="0" kern="1200" dirty="0">
                          <a:solidFill>
                            <a:schemeClr val="tx1"/>
                          </a:solidFill>
                          <a:latin typeface="Titillium Bd" charset="0"/>
                          <a:ea typeface="+mn-ea"/>
                          <a:cs typeface="+mn-cs"/>
                        </a:rPr>
                        <a:t>Cristhian Portillo  Reyes </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4339992"/>
                  </a:ext>
                </a:extLst>
              </a:tr>
            </a:tbl>
          </a:graphicData>
        </a:graphic>
      </p:graphicFrame>
      <p:sp>
        <p:nvSpPr>
          <p:cNvPr id="11"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A45A9AE0-13CB-47B1-8863-600A68CBB34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3" name="Slide Number">
            <a:extLst>
              <a:ext uri="{FF2B5EF4-FFF2-40B4-BE49-F238E27FC236}">
                <a16:creationId xmlns:a16="http://schemas.microsoft.com/office/drawing/2014/main" id="{706DD97F-A5FF-4F45-9205-6C088F1188BF}"/>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21</a:t>
            </a:fld>
            <a:endParaRPr lang="es-MX" dirty="0"/>
          </a:p>
        </p:txBody>
      </p:sp>
    </p:spTree>
    <p:extLst>
      <p:ext uri="{BB962C8B-B14F-4D97-AF65-F5344CB8AC3E}">
        <p14:creationId xmlns:p14="http://schemas.microsoft.com/office/powerpoint/2010/main" val="877975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2711E-8C93-4E34-B0C8-1C1F5A573872}"/>
              </a:ext>
            </a:extLst>
          </p:cNvPr>
          <p:cNvSpPr>
            <a:spLocks noChangeAspect="1"/>
          </p:cNvSpPr>
          <p:nvPr/>
        </p:nvSpPr>
        <p:spPr>
          <a:xfrm rot="16200000">
            <a:off x="5270666" y="-5270667"/>
            <a:ext cx="13836319" cy="24377652"/>
          </a:xfrm>
          <a:prstGeom prst="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2">
            <a:extLst>
              <a:ext uri="{FF2B5EF4-FFF2-40B4-BE49-F238E27FC236}">
                <a16:creationId xmlns:a16="http://schemas.microsoft.com/office/drawing/2014/main" id="{97E28759-9B46-4329-847D-C9F28C23A769}"/>
              </a:ext>
            </a:extLst>
          </p:cNvPr>
          <p:cNvSpPr>
            <a:spLocks/>
          </p:cNvSpPr>
          <p:nvPr/>
        </p:nvSpPr>
        <p:spPr bwMode="auto">
          <a:xfrm>
            <a:off x="13360730" y="7785751"/>
            <a:ext cx="4682372" cy="11182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6600" dirty="0">
                <a:solidFill>
                  <a:schemeClr val="bg1"/>
                </a:solidFill>
                <a:latin typeface="Helvetica neue light"/>
                <a:cs typeface="Raleway Regular"/>
              </a:rPr>
              <a:t>Cuestionario</a:t>
            </a:r>
            <a:endParaRPr lang="es-ES" sz="1600" dirty="0">
              <a:solidFill>
                <a:schemeClr val="bg1"/>
              </a:solidFill>
              <a:latin typeface="Helvetica neue light"/>
              <a:cs typeface="Raleway Regular"/>
            </a:endParaRPr>
          </a:p>
        </p:txBody>
      </p:sp>
      <p:sp>
        <p:nvSpPr>
          <p:cNvPr id="5" name="Line 5">
            <a:extLst>
              <a:ext uri="{FF2B5EF4-FFF2-40B4-BE49-F238E27FC236}">
                <a16:creationId xmlns:a16="http://schemas.microsoft.com/office/drawing/2014/main" id="{74EF35E6-0CBA-414B-82CB-4A3C45191D5F}"/>
              </a:ext>
            </a:extLst>
          </p:cNvPr>
          <p:cNvSpPr>
            <a:spLocks noChangeShapeType="1"/>
          </p:cNvSpPr>
          <p:nvPr/>
        </p:nvSpPr>
        <p:spPr bwMode="auto">
          <a:xfrm>
            <a:off x="12545545" y="6858000"/>
            <a:ext cx="6312726"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6000" dirty="0">
              <a:effectLst>
                <a:outerShdw blurRad="38100" dist="38100" dir="2700000" algn="tl">
                  <a:srgbClr val="DDDDDD"/>
                </a:outerShdw>
              </a:effectLst>
              <a:latin typeface="Gill Sans" charset="0"/>
              <a:cs typeface="Gill Sans" charset="0"/>
              <a:sym typeface="Gill Sans" charset="0"/>
            </a:endParaRPr>
          </a:p>
        </p:txBody>
      </p:sp>
      <p:sp>
        <p:nvSpPr>
          <p:cNvPr id="2" name="AutoShape 2">
            <a:extLst>
              <a:ext uri="{FF2B5EF4-FFF2-40B4-BE49-F238E27FC236}">
                <a16:creationId xmlns:a16="http://schemas.microsoft.com/office/drawing/2014/main" id="{E98F7449-9A7A-4CA4-85B3-8CEF136BA5BE}"/>
              </a:ext>
            </a:extLst>
          </p:cNvPr>
          <p:cNvSpPr>
            <a:spLocks/>
          </p:cNvSpPr>
          <p:nvPr/>
        </p:nvSpPr>
        <p:spPr bwMode="auto">
          <a:xfrm>
            <a:off x="14231957" y="3341706"/>
            <a:ext cx="2939907" cy="316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19900" dirty="0">
                <a:solidFill>
                  <a:schemeClr val="bg1"/>
                </a:solidFill>
                <a:latin typeface="Helvetica neue light"/>
                <a:cs typeface="Raleway Regular"/>
              </a:rPr>
              <a:t>08</a:t>
            </a:r>
            <a:endParaRPr lang="es-ES" sz="4400" dirty="0">
              <a:solidFill>
                <a:schemeClr val="bg1"/>
              </a:solidFill>
              <a:latin typeface="Helvetica neue light"/>
              <a:cs typeface="Raleway Regular"/>
            </a:endParaRPr>
          </a:p>
        </p:txBody>
      </p:sp>
    </p:spTree>
    <p:extLst>
      <p:ext uri="{BB962C8B-B14F-4D97-AF65-F5344CB8AC3E}">
        <p14:creationId xmlns:p14="http://schemas.microsoft.com/office/powerpoint/2010/main" val="2989888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cxnSpLocks/>
          </p:cNvCxnSpPr>
          <p:nvPr/>
        </p:nvCxnSpPr>
        <p:spPr>
          <a:xfrm>
            <a:off x="7103507" y="3899811"/>
            <a:ext cx="0" cy="10063839"/>
          </a:xfrm>
          <a:prstGeom prst="line">
            <a:avLst/>
          </a:prstGeom>
          <a:ln>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904899" y="4207799"/>
            <a:ext cx="435315" cy="435315"/>
            <a:chOff x="4005943" y="2358285"/>
            <a:chExt cx="217714" cy="217714"/>
          </a:xfrm>
        </p:grpSpPr>
        <p:sp>
          <p:nvSpPr>
            <p:cNvPr id="4" name="Rectangle 3"/>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5" name="Oval 4"/>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6" name="Group 5"/>
          <p:cNvGrpSpPr/>
          <p:nvPr/>
        </p:nvGrpSpPr>
        <p:grpSpPr>
          <a:xfrm>
            <a:off x="6904899" y="5140979"/>
            <a:ext cx="435315" cy="435315"/>
            <a:chOff x="4005943" y="2358285"/>
            <a:chExt cx="217714" cy="217714"/>
          </a:xfrm>
        </p:grpSpPr>
        <p:sp>
          <p:nvSpPr>
            <p:cNvPr id="7" name="Rectangle 6"/>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8" name="Oval 7"/>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9" name="Group 8"/>
          <p:cNvGrpSpPr/>
          <p:nvPr/>
        </p:nvGrpSpPr>
        <p:grpSpPr>
          <a:xfrm>
            <a:off x="6904899" y="5997960"/>
            <a:ext cx="435315" cy="435315"/>
            <a:chOff x="4005943" y="2358285"/>
            <a:chExt cx="217714" cy="217714"/>
          </a:xfrm>
        </p:grpSpPr>
        <p:sp>
          <p:nvSpPr>
            <p:cNvPr id="10" name="Rectangle 9"/>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11" name="Oval 10"/>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13" name="TextBox 12"/>
          <p:cNvSpPr txBox="1"/>
          <p:nvPr/>
        </p:nvSpPr>
        <p:spPr>
          <a:xfrm>
            <a:off x="7516018" y="3976012"/>
            <a:ext cx="7345944" cy="5049972"/>
          </a:xfrm>
          <a:prstGeom prst="rect">
            <a:avLst/>
          </a:prstGeom>
          <a:noFill/>
        </p:spPr>
        <p:txBody>
          <a:bodyPr wrap="square" lIns="0" tIns="0" rIns="182832" bIns="0" rtlCol="0">
            <a:spAutoFit/>
          </a:bodyPr>
          <a:lstStyle/>
          <a:p>
            <a:pPr>
              <a:lnSpc>
                <a:spcPct val="200000"/>
              </a:lnSpc>
            </a:pPr>
            <a:r>
              <a:rPr lang="es-MX" sz="2800" dirty="0">
                <a:solidFill>
                  <a:schemeClr val="tx1">
                    <a:alpha val="60000"/>
                  </a:schemeClr>
                </a:solidFill>
                <a:latin typeface="Titillium" charset="0"/>
                <a:ea typeface="Titillium" charset="0"/>
                <a:cs typeface="Titillium" charset="0"/>
              </a:rPr>
              <a:t>Ruta</a:t>
            </a:r>
          </a:p>
          <a:p>
            <a:pPr>
              <a:lnSpc>
                <a:spcPct val="200000"/>
              </a:lnSpc>
            </a:pPr>
            <a:r>
              <a:rPr lang="es-MX" sz="2800" dirty="0">
                <a:solidFill>
                  <a:schemeClr val="tx1">
                    <a:alpha val="60000"/>
                  </a:schemeClr>
                </a:solidFill>
                <a:latin typeface="Titillium" charset="0"/>
                <a:ea typeface="Titillium" charset="0"/>
                <a:cs typeface="Titillium" charset="0"/>
              </a:rPr>
              <a:t>Sección Electoral</a:t>
            </a:r>
          </a:p>
          <a:p>
            <a:pPr>
              <a:lnSpc>
                <a:spcPct val="200000"/>
              </a:lnSpc>
            </a:pPr>
            <a:r>
              <a:rPr lang="es-MX" sz="2800" dirty="0">
                <a:solidFill>
                  <a:schemeClr val="tx1">
                    <a:alpha val="60000"/>
                  </a:schemeClr>
                </a:solidFill>
                <a:latin typeface="Titillium" charset="0"/>
                <a:ea typeface="Titillium" charset="0"/>
                <a:cs typeface="Titillium" charset="0"/>
              </a:rPr>
              <a:t>Manzana</a:t>
            </a:r>
          </a:p>
          <a:p>
            <a:pPr>
              <a:lnSpc>
                <a:spcPct val="200000"/>
              </a:lnSpc>
            </a:pPr>
            <a:r>
              <a:rPr lang="es-MX" sz="2800" dirty="0">
                <a:solidFill>
                  <a:schemeClr val="tx1">
                    <a:alpha val="60000"/>
                  </a:schemeClr>
                </a:solidFill>
                <a:latin typeface="Titillium" charset="0"/>
                <a:ea typeface="Titillium" charset="0"/>
                <a:cs typeface="Titillium" charset="0"/>
              </a:rPr>
              <a:t>Número de vivienda</a:t>
            </a:r>
          </a:p>
          <a:p>
            <a:pPr>
              <a:lnSpc>
                <a:spcPct val="200000"/>
              </a:lnSpc>
            </a:pPr>
            <a:r>
              <a:rPr lang="es-MX" sz="2800" dirty="0">
                <a:solidFill>
                  <a:schemeClr val="tx1">
                    <a:alpha val="60000"/>
                  </a:schemeClr>
                </a:solidFill>
                <a:latin typeface="Titillium" charset="0"/>
                <a:ea typeface="Titillium" charset="0"/>
                <a:cs typeface="Titillium" charset="0"/>
              </a:rPr>
              <a:t>Estado</a:t>
            </a:r>
          </a:p>
          <a:p>
            <a:pPr>
              <a:lnSpc>
                <a:spcPct val="200000"/>
              </a:lnSpc>
            </a:pPr>
            <a:r>
              <a:rPr lang="es-MX" sz="2800" dirty="0">
                <a:solidFill>
                  <a:schemeClr val="tx1">
                    <a:alpha val="60000"/>
                  </a:schemeClr>
                </a:solidFill>
                <a:latin typeface="Titillium" charset="0"/>
                <a:ea typeface="Titillium" charset="0"/>
                <a:cs typeface="Titillium" charset="0"/>
              </a:rPr>
              <a:t>Municipio / Alcaldía</a:t>
            </a:r>
          </a:p>
        </p:txBody>
      </p:sp>
      <p:sp>
        <p:nvSpPr>
          <p:cNvPr id="14" name="TextBox 13"/>
          <p:cNvSpPr txBox="1"/>
          <p:nvPr/>
        </p:nvSpPr>
        <p:spPr>
          <a:xfrm>
            <a:off x="7516015" y="2860230"/>
            <a:ext cx="13915229" cy="908262"/>
          </a:xfrm>
          <a:prstGeom prst="rect">
            <a:avLst/>
          </a:prstGeom>
          <a:noFill/>
        </p:spPr>
        <p:txBody>
          <a:bodyPr wrap="square" lIns="0" tIns="0" rIns="0" bIns="0" rtlCol="0">
            <a:spAutoFit/>
          </a:bodyPr>
          <a:lstStyle/>
          <a:p>
            <a:pPr>
              <a:lnSpc>
                <a:spcPct val="80000"/>
              </a:lnSpc>
            </a:pPr>
            <a:r>
              <a:rPr lang="es-MX" sz="7198" spc="600" dirty="0">
                <a:latin typeface="Titillium" charset="0"/>
                <a:ea typeface="Titillium" charset="0"/>
                <a:cs typeface="Titillium" charset="0"/>
              </a:rPr>
              <a:t>I. DATOS DE IDENTIFICACIÓN</a:t>
            </a:r>
          </a:p>
        </p:txBody>
      </p:sp>
      <p:sp>
        <p:nvSpPr>
          <p:cNvPr id="15" name="TextBox 14"/>
          <p:cNvSpPr txBox="1"/>
          <p:nvPr/>
        </p:nvSpPr>
        <p:spPr>
          <a:xfrm>
            <a:off x="7516018" y="9765688"/>
            <a:ext cx="12257884" cy="908262"/>
          </a:xfrm>
          <a:prstGeom prst="rect">
            <a:avLst/>
          </a:prstGeom>
          <a:noFill/>
        </p:spPr>
        <p:txBody>
          <a:bodyPr wrap="square" lIns="0" tIns="0" rIns="0" bIns="0" rtlCol="0">
            <a:spAutoFit/>
          </a:bodyPr>
          <a:lstStyle/>
          <a:p>
            <a:pPr>
              <a:lnSpc>
                <a:spcPct val="80000"/>
              </a:lnSpc>
            </a:pPr>
            <a:r>
              <a:rPr lang="es-MX" sz="7198" spc="600" dirty="0">
                <a:latin typeface="Titillium" charset="0"/>
                <a:ea typeface="Titillium" charset="0"/>
                <a:cs typeface="Titillium" charset="0"/>
              </a:rPr>
              <a:t>II. CONTACTO</a:t>
            </a:r>
          </a:p>
        </p:txBody>
      </p:sp>
      <p:grpSp>
        <p:nvGrpSpPr>
          <p:cNvPr id="16" name="Group 15"/>
          <p:cNvGrpSpPr/>
          <p:nvPr/>
        </p:nvGrpSpPr>
        <p:grpSpPr>
          <a:xfrm>
            <a:off x="6904899" y="11072698"/>
            <a:ext cx="435315" cy="435315"/>
            <a:chOff x="4005943" y="2358285"/>
            <a:chExt cx="217714" cy="217714"/>
          </a:xfrm>
        </p:grpSpPr>
        <p:sp>
          <p:nvSpPr>
            <p:cNvPr id="17" name="Rectangle 16"/>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18" name="Oval 17"/>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20" name="TextBox 19"/>
          <p:cNvSpPr txBox="1"/>
          <p:nvPr/>
        </p:nvSpPr>
        <p:spPr>
          <a:xfrm>
            <a:off x="7498257" y="10787483"/>
            <a:ext cx="7367709" cy="2464649"/>
          </a:xfrm>
          <a:prstGeom prst="rect">
            <a:avLst/>
          </a:prstGeom>
          <a:noFill/>
        </p:spPr>
        <p:txBody>
          <a:bodyPr wrap="square" lIns="0" tIns="0" rIns="182832" bIns="0" rtlCol="0">
            <a:spAutoFit/>
          </a:bodyPr>
          <a:lstStyle>
            <a:defPPr>
              <a:defRPr lang="en-US"/>
            </a:defPPr>
            <a:lvl1pPr>
              <a:lnSpc>
                <a:spcPct val="200000"/>
              </a:lnSpc>
              <a:defRPr sz="2800">
                <a:solidFill>
                  <a:schemeClr val="tx1">
                    <a:alpha val="60000"/>
                  </a:schemeClr>
                </a:solidFill>
                <a:latin typeface="Titillium" charset="0"/>
                <a:ea typeface="Titillium" charset="0"/>
                <a:cs typeface="Titillium" charset="0"/>
              </a:defRPr>
            </a:lvl1pPr>
          </a:lstStyle>
          <a:p>
            <a:r>
              <a:rPr lang="es-MX" dirty="0"/>
              <a:t>¿Se contactó a una persona en la vivienda?</a:t>
            </a:r>
          </a:p>
          <a:p>
            <a:r>
              <a:rPr lang="es-MX" dirty="0"/>
              <a:t>¿Aceptó contestar?</a:t>
            </a:r>
          </a:p>
          <a:p>
            <a:r>
              <a:rPr lang="es-MX" dirty="0"/>
              <a:t>¿Esta vivienda es una vivienda particular?</a:t>
            </a:r>
          </a:p>
        </p:txBody>
      </p:sp>
      <p:sp>
        <p:nvSpPr>
          <p:cNvPr id="23" name="Marcador de texto 3">
            <a:extLst>
              <a:ext uri="{FF2B5EF4-FFF2-40B4-BE49-F238E27FC236}">
                <a16:creationId xmlns:a16="http://schemas.microsoft.com/office/drawing/2014/main" id="{BA7D0B3B-7BCE-47F6-ABE8-6E9B7A7CDFC1}"/>
              </a:ext>
            </a:extLst>
          </p:cNvPr>
          <p:cNvSpPr txBox="1">
            <a:spLocks/>
          </p:cNvSpPr>
          <p:nvPr/>
        </p:nvSpPr>
        <p:spPr>
          <a:xfrm>
            <a:off x="1329832" y="1902702"/>
            <a:ext cx="11099661" cy="591600"/>
          </a:xfrm>
          <a:prstGeom prst="rect">
            <a:avLst/>
          </a:prstGeom>
        </p:spPr>
        <p:txBody>
          <a:bodyPr vert="horz" lIns="0" tIns="91422" rIns="182843" bIns="91422" rtlCol="0">
            <a:normAutofit/>
          </a:bodyPr>
          <a:lstStyle>
            <a:lvl1pPr marL="0" indent="0" algn="l" defTabSz="1828464" rtl="0" eaLnBrk="1" latinLnBrk="0" hangingPunct="1">
              <a:lnSpc>
                <a:spcPct val="90000"/>
              </a:lnSpc>
              <a:spcBef>
                <a:spcPts val="2000"/>
              </a:spcBef>
              <a:buFont typeface="Arial" panose="020B0604020202020204" pitchFamily="34" charset="0"/>
              <a:buNone/>
              <a:defRPr lang="en-US" sz="2666" b="1" i="0" kern="1200" baseline="0">
                <a:solidFill>
                  <a:schemeClr val="accent2"/>
                </a:solidFill>
                <a:effectLst/>
                <a:latin typeface="Raleway Black" charset="0"/>
                <a:ea typeface="Raleway Black" charset="0"/>
                <a:cs typeface="Raleway Black"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dirty="0">
                <a:solidFill>
                  <a:srgbClr val="49545C"/>
                </a:solidFill>
                <a:latin typeface="Helvetica neue light"/>
              </a:rPr>
              <a:t>ENCUESTA DE RECONOCIMIENTO</a:t>
            </a:r>
          </a:p>
        </p:txBody>
      </p:sp>
      <p:sp>
        <p:nvSpPr>
          <p:cNvPr id="25" name="Marcador de texto 2">
            <a:extLst>
              <a:ext uri="{FF2B5EF4-FFF2-40B4-BE49-F238E27FC236}">
                <a16:creationId xmlns:a16="http://schemas.microsoft.com/office/drawing/2014/main" id="{5E88531F-5EA1-41CD-990E-6243A60F54A6}"/>
              </a:ext>
            </a:extLst>
          </p:cNvPr>
          <p:cNvSpPr txBox="1">
            <a:spLocks/>
          </p:cNvSpPr>
          <p:nvPr/>
        </p:nvSpPr>
        <p:spPr>
          <a:xfrm>
            <a:off x="1259215" y="78178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a:latin typeface="Helvetica neue light"/>
              </a:rPr>
              <a:t>Cuestionario</a:t>
            </a:r>
          </a:p>
        </p:txBody>
      </p:sp>
      <p:grpSp>
        <p:nvGrpSpPr>
          <p:cNvPr id="34" name="Group 33">
            <a:extLst>
              <a:ext uri="{FF2B5EF4-FFF2-40B4-BE49-F238E27FC236}">
                <a16:creationId xmlns:a16="http://schemas.microsoft.com/office/drawing/2014/main" id="{0ADE9501-28E9-4B1D-9F59-A9B7171C8A45}"/>
              </a:ext>
            </a:extLst>
          </p:cNvPr>
          <p:cNvGrpSpPr/>
          <p:nvPr/>
        </p:nvGrpSpPr>
        <p:grpSpPr>
          <a:xfrm>
            <a:off x="6904899" y="6914992"/>
            <a:ext cx="435315" cy="435315"/>
            <a:chOff x="4005943" y="2358285"/>
            <a:chExt cx="217714" cy="217714"/>
          </a:xfrm>
        </p:grpSpPr>
        <p:sp>
          <p:nvSpPr>
            <p:cNvPr id="35" name="Rectangle 34">
              <a:extLst>
                <a:ext uri="{FF2B5EF4-FFF2-40B4-BE49-F238E27FC236}">
                  <a16:creationId xmlns:a16="http://schemas.microsoft.com/office/drawing/2014/main" id="{F7DC0E47-FC23-4F03-A631-0FAC0E0C6EF9}"/>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6" name="Oval 35">
              <a:extLst>
                <a:ext uri="{FF2B5EF4-FFF2-40B4-BE49-F238E27FC236}">
                  <a16:creationId xmlns:a16="http://schemas.microsoft.com/office/drawing/2014/main" id="{015C08C1-52AB-4130-8E62-96A176494EB6}"/>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37" name="Group 36">
            <a:extLst>
              <a:ext uri="{FF2B5EF4-FFF2-40B4-BE49-F238E27FC236}">
                <a16:creationId xmlns:a16="http://schemas.microsoft.com/office/drawing/2014/main" id="{BAC97927-EC2F-4A60-9051-B7AF2FD0A8D1}"/>
              </a:ext>
            </a:extLst>
          </p:cNvPr>
          <p:cNvGrpSpPr/>
          <p:nvPr/>
        </p:nvGrpSpPr>
        <p:grpSpPr>
          <a:xfrm>
            <a:off x="6904899" y="7791292"/>
            <a:ext cx="435315" cy="435315"/>
            <a:chOff x="4005943" y="2358285"/>
            <a:chExt cx="217714" cy="217714"/>
          </a:xfrm>
        </p:grpSpPr>
        <p:sp>
          <p:nvSpPr>
            <p:cNvPr id="38" name="Rectangle 37">
              <a:extLst>
                <a:ext uri="{FF2B5EF4-FFF2-40B4-BE49-F238E27FC236}">
                  <a16:creationId xmlns:a16="http://schemas.microsoft.com/office/drawing/2014/main" id="{B378F63E-443A-41F8-8826-46ACD215BCE6}"/>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9" name="Oval 38">
              <a:extLst>
                <a:ext uri="{FF2B5EF4-FFF2-40B4-BE49-F238E27FC236}">
                  <a16:creationId xmlns:a16="http://schemas.microsoft.com/office/drawing/2014/main" id="{37249257-C191-4E78-9DF6-018686F5051C}"/>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41" name="Group 40">
            <a:extLst>
              <a:ext uri="{FF2B5EF4-FFF2-40B4-BE49-F238E27FC236}">
                <a16:creationId xmlns:a16="http://schemas.microsoft.com/office/drawing/2014/main" id="{CB48A1C7-6042-43BC-9693-7E2BB2E8C883}"/>
              </a:ext>
            </a:extLst>
          </p:cNvPr>
          <p:cNvGrpSpPr/>
          <p:nvPr/>
        </p:nvGrpSpPr>
        <p:grpSpPr>
          <a:xfrm>
            <a:off x="6904899" y="11948998"/>
            <a:ext cx="435315" cy="435315"/>
            <a:chOff x="4005943" y="2358285"/>
            <a:chExt cx="217714" cy="217714"/>
          </a:xfrm>
        </p:grpSpPr>
        <p:sp>
          <p:nvSpPr>
            <p:cNvPr id="42" name="Rectangle 41">
              <a:extLst>
                <a:ext uri="{FF2B5EF4-FFF2-40B4-BE49-F238E27FC236}">
                  <a16:creationId xmlns:a16="http://schemas.microsoft.com/office/drawing/2014/main" id="{B78D84E0-2B0F-4F73-9601-3984A4CC13B1}"/>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43" name="Oval 42">
              <a:extLst>
                <a:ext uri="{FF2B5EF4-FFF2-40B4-BE49-F238E27FC236}">
                  <a16:creationId xmlns:a16="http://schemas.microsoft.com/office/drawing/2014/main" id="{274D5B42-FBA2-400B-A21B-706C8324DBC9}"/>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44" name="Group 43">
            <a:extLst>
              <a:ext uri="{FF2B5EF4-FFF2-40B4-BE49-F238E27FC236}">
                <a16:creationId xmlns:a16="http://schemas.microsoft.com/office/drawing/2014/main" id="{74C84830-DF2C-4765-ACC0-21D5D78AE271}"/>
              </a:ext>
            </a:extLst>
          </p:cNvPr>
          <p:cNvGrpSpPr/>
          <p:nvPr/>
        </p:nvGrpSpPr>
        <p:grpSpPr>
          <a:xfrm>
            <a:off x="6904899" y="12806248"/>
            <a:ext cx="435315" cy="435315"/>
            <a:chOff x="4005943" y="2358285"/>
            <a:chExt cx="217714" cy="217714"/>
          </a:xfrm>
        </p:grpSpPr>
        <p:sp>
          <p:nvSpPr>
            <p:cNvPr id="45" name="Rectangle 44">
              <a:extLst>
                <a:ext uri="{FF2B5EF4-FFF2-40B4-BE49-F238E27FC236}">
                  <a16:creationId xmlns:a16="http://schemas.microsoft.com/office/drawing/2014/main" id="{CD293B3E-2DB2-49CD-A87C-1D92C3F8BE94}"/>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46" name="Oval 45">
              <a:extLst>
                <a:ext uri="{FF2B5EF4-FFF2-40B4-BE49-F238E27FC236}">
                  <a16:creationId xmlns:a16="http://schemas.microsoft.com/office/drawing/2014/main" id="{9B7D4563-3152-4CB0-9D09-1DC6F64323EE}"/>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21"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BE86194A-49A3-4929-91AE-0074CFCCAD8A}"/>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22" name="Slide Number">
            <a:extLst>
              <a:ext uri="{FF2B5EF4-FFF2-40B4-BE49-F238E27FC236}">
                <a16:creationId xmlns:a16="http://schemas.microsoft.com/office/drawing/2014/main" id="{2EDD3B5E-2E3D-4FBA-A84C-30A2274EC6AA}"/>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23</a:t>
            </a:fld>
            <a:endParaRPr lang="es-MX" dirty="0"/>
          </a:p>
        </p:txBody>
      </p:sp>
    </p:spTree>
    <p:extLst>
      <p:ext uri="{BB962C8B-B14F-4D97-AF65-F5344CB8AC3E}">
        <p14:creationId xmlns:p14="http://schemas.microsoft.com/office/powerpoint/2010/main" val="57459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cxnSpLocks/>
          </p:cNvCxnSpPr>
          <p:nvPr/>
        </p:nvCxnSpPr>
        <p:spPr>
          <a:xfrm>
            <a:off x="7103507" y="3899811"/>
            <a:ext cx="0" cy="10063839"/>
          </a:xfrm>
          <a:prstGeom prst="line">
            <a:avLst/>
          </a:prstGeom>
          <a:ln>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904899" y="4969799"/>
            <a:ext cx="435315" cy="435315"/>
            <a:chOff x="4005943" y="2358285"/>
            <a:chExt cx="217714" cy="217714"/>
          </a:xfrm>
        </p:grpSpPr>
        <p:sp>
          <p:nvSpPr>
            <p:cNvPr id="4" name="Rectangle 3"/>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5" name="Oval 4"/>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6" name="Group 5"/>
          <p:cNvGrpSpPr/>
          <p:nvPr/>
        </p:nvGrpSpPr>
        <p:grpSpPr>
          <a:xfrm>
            <a:off x="6904899" y="5902979"/>
            <a:ext cx="435315" cy="435315"/>
            <a:chOff x="4005943" y="2358285"/>
            <a:chExt cx="217714" cy="217714"/>
          </a:xfrm>
        </p:grpSpPr>
        <p:sp>
          <p:nvSpPr>
            <p:cNvPr id="7" name="Rectangle 6"/>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8" name="Oval 7"/>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9" name="Group 8"/>
          <p:cNvGrpSpPr/>
          <p:nvPr/>
        </p:nvGrpSpPr>
        <p:grpSpPr>
          <a:xfrm>
            <a:off x="6904899" y="6759960"/>
            <a:ext cx="435315" cy="435315"/>
            <a:chOff x="4005943" y="2358285"/>
            <a:chExt cx="217714" cy="217714"/>
          </a:xfrm>
        </p:grpSpPr>
        <p:sp>
          <p:nvSpPr>
            <p:cNvPr id="10" name="Rectangle 9"/>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11" name="Oval 10"/>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13" name="TextBox 12"/>
          <p:cNvSpPr txBox="1"/>
          <p:nvPr/>
        </p:nvSpPr>
        <p:spPr>
          <a:xfrm>
            <a:off x="7516017" y="4738012"/>
            <a:ext cx="14696281" cy="6773521"/>
          </a:xfrm>
          <a:prstGeom prst="rect">
            <a:avLst/>
          </a:prstGeom>
          <a:noFill/>
        </p:spPr>
        <p:txBody>
          <a:bodyPr wrap="square" lIns="0" tIns="0" rIns="182832" bIns="0" rtlCol="0">
            <a:spAutoFit/>
          </a:bodyPr>
          <a:lstStyle/>
          <a:p>
            <a:pPr>
              <a:lnSpc>
                <a:spcPct val="200000"/>
              </a:lnSpc>
            </a:pPr>
            <a:r>
              <a:rPr lang="es-MX" sz="2800" dirty="0">
                <a:solidFill>
                  <a:schemeClr val="tx1">
                    <a:alpha val="60000"/>
                  </a:schemeClr>
                </a:solidFill>
                <a:latin typeface="Titillium" charset="0"/>
                <a:ea typeface="Titillium" charset="0"/>
                <a:cs typeface="Titillium" charset="0"/>
              </a:rPr>
              <a:t>Normalmente, ¿cuántas personas viven en esta vivienda de 18 años o más? </a:t>
            </a:r>
          </a:p>
          <a:p>
            <a:pPr>
              <a:lnSpc>
                <a:spcPct val="200000"/>
              </a:lnSpc>
            </a:pPr>
            <a:r>
              <a:rPr lang="es-MX" sz="2800" dirty="0">
                <a:solidFill>
                  <a:schemeClr val="tx1">
                    <a:alpha val="60000"/>
                  </a:schemeClr>
                </a:solidFill>
                <a:latin typeface="Titillium" charset="0"/>
                <a:ea typeface="Titillium" charset="0"/>
                <a:cs typeface="Titillium" charset="0"/>
              </a:rPr>
              <a:t>Nombre de personas que viven en esta vivienda de 18 años o más. </a:t>
            </a:r>
          </a:p>
          <a:p>
            <a:pPr>
              <a:lnSpc>
                <a:spcPct val="200000"/>
              </a:lnSpc>
            </a:pPr>
            <a:r>
              <a:rPr lang="es-MX" sz="2800" dirty="0">
                <a:solidFill>
                  <a:schemeClr val="tx1">
                    <a:alpha val="60000"/>
                  </a:schemeClr>
                </a:solidFill>
                <a:latin typeface="Titillium" charset="0"/>
                <a:ea typeface="Titillium" charset="0"/>
                <a:cs typeface="Titillium" charset="0"/>
              </a:rPr>
              <a:t>Género del miembro de la vivienda</a:t>
            </a:r>
          </a:p>
          <a:p>
            <a:pPr>
              <a:lnSpc>
                <a:spcPct val="200000"/>
              </a:lnSpc>
            </a:pPr>
            <a:r>
              <a:rPr lang="es-MX" sz="2800" dirty="0">
                <a:solidFill>
                  <a:schemeClr val="tx1">
                    <a:alpha val="60000"/>
                  </a:schemeClr>
                </a:solidFill>
                <a:latin typeface="Titillium" charset="0"/>
                <a:ea typeface="Titillium" charset="0"/>
                <a:cs typeface="Titillium" charset="0"/>
              </a:rPr>
              <a:t>Años cumplidos del miembro de la vivienda</a:t>
            </a:r>
          </a:p>
          <a:p>
            <a:pPr>
              <a:lnSpc>
                <a:spcPct val="200000"/>
              </a:lnSpc>
            </a:pPr>
            <a:r>
              <a:rPr lang="es-MX" sz="2800" dirty="0">
                <a:solidFill>
                  <a:schemeClr val="tx1">
                    <a:alpha val="60000"/>
                  </a:schemeClr>
                </a:solidFill>
                <a:latin typeface="Titillium" charset="0"/>
                <a:ea typeface="Titillium" charset="0"/>
                <a:cs typeface="Titillium" charset="0"/>
              </a:rPr>
              <a:t>Orden de selección de los miembros de la vivienda</a:t>
            </a:r>
          </a:p>
          <a:p>
            <a:pPr>
              <a:lnSpc>
                <a:spcPct val="200000"/>
              </a:lnSpc>
            </a:pPr>
            <a:r>
              <a:rPr lang="es-MX" sz="2800" dirty="0">
                <a:solidFill>
                  <a:schemeClr val="tx1">
                    <a:alpha val="60000"/>
                  </a:schemeClr>
                </a:solidFill>
                <a:latin typeface="Titillium" charset="0"/>
                <a:ea typeface="Titillium" charset="0"/>
                <a:cs typeface="Titillium" charset="0"/>
              </a:rPr>
              <a:t>¿Está en la vivienda?</a:t>
            </a:r>
          </a:p>
          <a:p>
            <a:pPr>
              <a:lnSpc>
                <a:spcPct val="200000"/>
              </a:lnSpc>
            </a:pPr>
            <a:r>
              <a:rPr lang="es-MX" sz="2800" dirty="0">
                <a:solidFill>
                  <a:schemeClr val="tx1">
                    <a:alpha val="60000"/>
                  </a:schemeClr>
                </a:solidFill>
                <a:latin typeface="Titillium" charset="0"/>
                <a:ea typeface="Titillium" charset="0"/>
                <a:cs typeface="Titillium" charset="0"/>
              </a:rPr>
              <a:t>¿Aceptó entrevista?</a:t>
            </a:r>
          </a:p>
          <a:p>
            <a:pPr>
              <a:lnSpc>
                <a:spcPct val="200000"/>
              </a:lnSpc>
            </a:pPr>
            <a:r>
              <a:rPr lang="es-MX" sz="2800" dirty="0">
                <a:solidFill>
                  <a:schemeClr val="tx1">
                    <a:alpha val="60000"/>
                  </a:schemeClr>
                </a:solidFill>
                <a:latin typeface="Titillium" charset="0"/>
                <a:ea typeface="Titillium" charset="0"/>
                <a:cs typeface="Titillium" charset="0"/>
              </a:rPr>
              <a:t>Nombre o número de la persona que contestó la composición de vivienda</a:t>
            </a:r>
          </a:p>
        </p:txBody>
      </p:sp>
      <p:sp>
        <p:nvSpPr>
          <p:cNvPr id="14" name="TextBox 13"/>
          <p:cNvSpPr txBox="1"/>
          <p:nvPr/>
        </p:nvSpPr>
        <p:spPr>
          <a:xfrm>
            <a:off x="7516015" y="3622230"/>
            <a:ext cx="15401127" cy="908262"/>
          </a:xfrm>
          <a:prstGeom prst="rect">
            <a:avLst/>
          </a:prstGeom>
          <a:noFill/>
        </p:spPr>
        <p:txBody>
          <a:bodyPr wrap="square" lIns="0" tIns="0" rIns="0" bIns="0" rtlCol="0">
            <a:spAutoFit/>
          </a:bodyPr>
          <a:lstStyle/>
          <a:p>
            <a:pPr>
              <a:lnSpc>
                <a:spcPct val="80000"/>
              </a:lnSpc>
            </a:pPr>
            <a:r>
              <a:rPr lang="es-MX" sz="7198" spc="600" dirty="0">
                <a:latin typeface="Titillium" charset="0"/>
                <a:ea typeface="Titillium" charset="0"/>
                <a:cs typeface="Titillium" charset="0"/>
              </a:rPr>
              <a:t>III. COMPOSICIÓN DE LA VIVIENDA</a:t>
            </a:r>
          </a:p>
        </p:txBody>
      </p:sp>
      <p:sp>
        <p:nvSpPr>
          <p:cNvPr id="23" name="Marcador de texto 3">
            <a:extLst>
              <a:ext uri="{FF2B5EF4-FFF2-40B4-BE49-F238E27FC236}">
                <a16:creationId xmlns:a16="http://schemas.microsoft.com/office/drawing/2014/main" id="{BA7D0B3B-7BCE-47F6-ABE8-6E9B7A7CDFC1}"/>
              </a:ext>
            </a:extLst>
          </p:cNvPr>
          <p:cNvSpPr txBox="1">
            <a:spLocks/>
          </p:cNvSpPr>
          <p:nvPr/>
        </p:nvSpPr>
        <p:spPr>
          <a:xfrm>
            <a:off x="1329832" y="1902702"/>
            <a:ext cx="11099661" cy="591600"/>
          </a:xfrm>
          <a:prstGeom prst="rect">
            <a:avLst/>
          </a:prstGeom>
        </p:spPr>
        <p:txBody>
          <a:bodyPr vert="horz" lIns="0" tIns="91422" rIns="182843" bIns="91422" rtlCol="0">
            <a:normAutofit/>
          </a:bodyPr>
          <a:lstStyle>
            <a:lvl1pPr marL="0" indent="0" algn="l" defTabSz="1828464" rtl="0" eaLnBrk="1" latinLnBrk="0" hangingPunct="1">
              <a:lnSpc>
                <a:spcPct val="90000"/>
              </a:lnSpc>
              <a:spcBef>
                <a:spcPts val="2000"/>
              </a:spcBef>
              <a:buFont typeface="Arial" panose="020B0604020202020204" pitchFamily="34" charset="0"/>
              <a:buNone/>
              <a:defRPr lang="en-US" sz="2666" b="1" i="0" kern="1200" baseline="0">
                <a:solidFill>
                  <a:schemeClr val="accent2"/>
                </a:solidFill>
                <a:effectLst/>
                <a:latin typeface="Raleway Black" charset="0"/>
                <a:ea typeface="Raleway Black" charset="0"/>
                <a:cs typeface="Raleway Black"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dirty="0">
                <a:solidFill>
                  <a:srgbClr val="49545C"/>
                </a:solidFill>
                <a:latin typeface="Helvetica neue light"/>
              </a:rPr>
              <a:t>ENCUESTA DE RECONOCIMIENTO</a:t>
            </a:r>
          </a:p>
        </p:txBody>
      </p:sp>
      <p:sp>
        <p:nvSpPr>
          <p:cNvPr id="25" name="Marcador de texto 2">
            <a:extLst>
              <a:ext uri="{FF2B5EF4-FFF2-40B4-BE49-F238E27FC236}">
                <a16:creationId xmlns:a16="http://schemas.microsoft.com/office/drawing/2014/main" id="{5E88531F-5EA1-41CD-990E-6243A60F54A6}"/>
              </a:ext>
            </a:extLst>
          </p:cNvPr>
          <p:cNvSpPr txBox="1">
            <a:spLocks/>
          </p:cNvSpPr>
          <p:nvPr/>
        </p:nvSpPr>
        <p:spPr>
          <a:xfrm>
            <a:off x="1259215" y="78178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a:latin typeface="Helvetica neue light"/>
              </a:rPr>
              <a:t>Cuestionario</a:t>
            </a:r>
          </a:p>
        </p:txBody>
      </p:sp>
      <p:grpSp>
        <p:nvGrpSpPr>
          <p:cNvPr id="34" name="Group 33">
            <a:extLst>
              <a:ext uri="{FF2B5EF4-FFF2-40B4-BE49-F238E27FC236}">
                <a16:creationId xmlns:a16="http://schemas.microsoft.com/office/drawing/2014/main" id="{0ADE9501-28E9-4B1D-9F59-A9B7171C8A45}"/>
              </a:ext>
            </a:extLst>
          </p:cNvPr>
          <p:cNvGrpSpPr/>
          <p:nvPr/>
        </p:nvGrpSpPr>
        <p:grpSpPr>
          <a:xfrm>
            <a:off x="6904899" y="7676992"/>
            <a:ext cx="435315" cy="435315"/>
            <a:chOff x="4005943" y="2358285"/>
            <a:chExt cx="217714" cy="217714"/>
          </a:xfrm>
        </p:grpSpPr>
        <p:sp>
          <p:nvSpPr>
            <p:cNvPr id="35" name="Rectangle 34">
              <a:extLst>
                <a:ext uri="{FF2B5EF4-FFF2-40B4-BE49-F238E27FC236}">
                  <a16:creationId xmlns:a16="http://schemas.microsoft.com/office/drawing/2014/main" id="{F7DC0E47-FC23-4F03-A631-0FAC0E0C6EF9}"/>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6" name="Oval 35">
              <a:extLst>
                <a:ext uri="{FF2B5EF4-FFF2-40B4-BE49-F238E27FC236}">
                  <a16:creationId xmlns:a16="http://schemas.microsoft.com/office/drawing/2014/main" id="{015C08C1-52AB-4130-8E62-96A176494EB6}"/>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37" name="Group 36">
            <a:extLst>
              <a:ext uri="{FF2B5EF4-FFF2-40B4-BE49-F238E27FC236}">
                <a16:creationId xmlns:a16="http://schemas.microsoft.com/office/drawing/2014/main" id="{BAC97927-EC2F-4A60-9051-B7AF2FD0A8D1}"/>
              </a:ext>
            </a:extLst>
          </p:cNvPr>
          <p:cNvGrpSpPr/>
          <p:nvPr/>
        </p:nvGrpSpPr>
        <p:grpSpPr>
          <a:xfrm>
            <a:off x="6904899" y="8553292"/>
            <a:ext cx="435315" cy="435315"/>
            <a:chOff x="4005943" y="2358285"/>
            <a:chExt cx="217714" cy="217714"/>
          </a:xfrm>
        </p:grpSpPr>
        <p:sp>
          <p:nvSpPr>
            <p:cNvPr id="38" name="Rectangle 37">
              <a:extLst>
                <a:ext uri="{FF2B5EF4-FFF2-40B4-BE49-F238E27FC236}">
                  <a16:creationId xmlns:a16="http://schemas.microsoft.com/office/drawing/2014/main" id="{B378F63E-443A-41F8-8826-46ACD215BCE6}"/>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9" name="Oval 38">
              <a:extLst>
                <a:ext uri="{FF2B5EF4-FFF2-40B4-BE49-F238E27FC236}">
                  <a16:creationId xmlns:a16="http://schemas.microsoft.com/office/drawing/2014/main" id="{37249257-C191-4E78-9DF6-018686F5051C}"/>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40" name="Group 39">
            <a:extLst>
              <a:ext uri="{FF2B5EF4-FFF2-40B4-BE49-F238E27FC236}">
                <a16:creationId xmlns:a16="http://schemas.microsoft.com/office/drawing/2014/main" id="{4212C271-75AB-41F6-8D14-84E8865F282A}"/>
              </a:ext>
            </a:extLst>
          </p:cNvPr>
          <p:cNvGrpSpPr/>
          <p:nvPr/>
        </p:nvGrpSpPr>
        <p:grpSpPr>
          <a:xfrm>
            <a:off x="6904899" y="9353392"/>
            <a:ext cx="435315" cy="435315"/>
            <a:chOff x="4005943" y="2358285"/>
            <a:chExt cx="217714" cy="217714"/>
          </a:xfrm>
        </p:grpSpPr>
        <p:sp>
          <p:nvSpPr>
            <p:cNvPr id="47" name="Rectangle 46">
              <a:extLst>
                <a:ext uri="{FF2B5EF4-FFF2-40B4-BE49-F238E27FC236}">
                  <a16:creationId xmlns:a16="http://schemas.microsoft.com/office/drawing/2014/main" id="{67A93713-E320-4FF1-B295-5D00BFFA86E3}"/>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48" name="Oval 47">
              <a:extLst>
                <a:ext uri="{FF2B5EF4-FFF2-40B4-BE49-F238E27FC236}">
                  <a16:creationId xmlns:a16="http://schemas.microsoft.com/office/drawing/2014/main" id="{A119752F-13FD-471F-AD42-C49DF2A43349}"/>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49" name="Group 48">
            <a:extLst>
              <a:ext uri="{FF2B5EF4-FFF2-40B4-BE49-F238E27FC236}">
                <a16:creationId xmlns:a16="http://schemas.microsoft.com/office/drawing/2014/main" id="{2121F4E7-2122-49FA-9AB4-E45CBD6D0D79}"/>
              </a:ext>
            </a:extLst>
          </p:cNvPr>
          <p:cNvGrpSpPr/>
          <p:nvPr/>
        </p:nvGrpSpPr>
        <p:grpSpPr>
          <a:xfrm>
            <a:off x="6904899" y="10229692"/>
            <a:ext cx="435315" cy="435315"/>
            <a:chOff x="4005943" y="2358285"/>
            <a:chExt cx="217714" cy="217714"/>
          </a:xfrm>
        </p:grpSpPr>
        <p:sp>
          <p:nvSpPr>
            <p:cNvPr id="50" name="Rectangle 49">
              <a:extLst>
                <a:ext uri="{FF2B5EF4-FFF2-40B4-BE49-F238E27FC236}">
                  <a16:creationId xmlns:a16="http://schemas.microsoft.com/office/drawing/2014/main" id="{E1650D49-32BC-4C4A-89AF-77D5ED72E631}"/>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51" name="Oval 50">
              <a:extLst>
                <a:ext uri="{FF2B5EF4-FFF2-40B4-BE49-F238E27FC236}">
                  <a16:creationId xmlns:a16="http://schemas.microsoft.com/office/drawing/2014/main" id="{909DE49F-2B69-4A75-AD77-9A06F0DAB55C}"/>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52" name="Group 51">
            <a:extLst>
              <a:ext uri="{FF2B5EF4-FFF2-40B4-BE49-F238E27FC236}">
                <a16:creationId xmlns:a16="http://schemas.microsoft.com/office/drawing/2014/main" id="{062B2B43-7E65-45A8-8EBE-553C1E4783EA}"/>
              </a:ext>
            </a:extLst>
          </p:cNvPr>
          <p:cNvGrpSpPr/>
          <p:nvPr/>
        </p:nvGrpSpPr>
        <p:grpSpPr>
          <a:xfrm>
            <a:off x="6904899" y="11010742"/>
            <a:ext cx="435315" cy="435315"/>
            <a:chOff x="4005943" y="2358285"/>
            <a:chExt cx="217714" cy="217714"/>
          </a:xfrm>
        </p:grpSpPr>
        <p:sp>
          <p:nvSpPr>
            <p:cNvPr id="53" name="Rectangle 52">
              <a:extLst>
                <a:ext uri="{FF2B5EF4-FFF2-40B4-BE49-F238E27FC236}">
                  <a16:creationId xmlns:a16="http://schemas.microsoft.com/office/drawing/2014/main" id="{DCFD3790-E266-42A3-9772-D33AB99C368F}"/>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54" name="Oval 53">
              <a:extLst>
                <a:ext uri="{FF2B5EF4-FFF2-40B4-BE49-F238E27FC236}">
                  <a16:creationId xmlns:a16="http://schemas.microsoft.com/office/drawing/2014/main" id="{17382C03-3739-48A0-946B-0383888660EB}"/>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17"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BA3D58FA-7119-4F1E-9D6E-69D351B3887D}"/>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8" name="Slide Number">
            <a:extLst>
              <a:ext uri="{FF2B5EF4-FFF2-40B4-BE49-F238E27FC236}">
                <a16:creationId xmlns:a16="http://schemas.microsoft.com/office/drawing/2014/main" id="{99C01418-F3B2-4A5F-AD58-070E7F62692D}"/>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24</a:t>
            </a:fld>
            <a:endParaRPr lang="es-MX" dirty="0"/>
          </a:p>
        </p:txBody>
      </p:sp>
    </p:spTree>
    <p:extLst>
      <p:ext uri="{BB962C8B-B14F-4D97-AF65-F5344CB8AC3E}">
        <p14:creationId xmlns:p14="http://schemas.microsoft.com/office/powerpoint/2010/main" val="805737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cxnSpLocks/>
          </p:cNvCxnSpPr>
          <p:nvPr/>
        </p:nvCxnSpPr>
        <p:spPr>
          <a:xfrm>
            <a:off x="7103507" y="3899811"/>
            <a:ext cx="0" cy="10063839"/>
          </a:xfrm>
          <a:prstGeom prst="line">
            <a:avLst/>
          </a:prstGeom>
          <a:ln>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904899" y="4207799"/>
            <a:ext cx="435315" cy="435315"/>
            <a:chOff x="4005943" y="2358285"/>
            <a:chExt cx="217714" cy="217714"/>
          </a:xfrm>
        </p:grpSpPr>
        <p:sp>
          <p:nvSpPr>
            <p:cNvPr id="4" name="Rectangle 3"/>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5" name="Oval 4"/>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6" name="Group 5"/>
          <p:cNvGrpSpPr/>
          <p:nvPr/>
        </p:nvGrpSpPr>
        <p:grpSpPr>
          <a:xfrm>
            <a:off x="6904899" y="5140979"/>
            <a:ext cx="435315" cy="435315"/>
            <a:chOff x="4005943" y="2358285"/>
            <a:chExt cx="217714" cy="217714"/>
          </a:xfrm>
        </p:grpSpPr>
        <p:sp>
          <p:nvSpPr>
            <p:cNvPr id="7" name="Rectangle 6"/>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8" name="Oval 7"/>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9" name="Group 8"/>
          <p:cNvGrpSpPr/>
          <p:nvPr/>
        </p:nvGrpSpPr>
        <p:grpSpPr>
          <a:xfrm>
            <a:off x="6904899" y="5997960"/>
            <a:ext cx="435315" cy="435315"/>
            <a:chOff x="4005943" y="2358285"/>
            <a:chExt cx="217714" cy="217714"/>
          </a:xfrm>
        </p:grpSpPr>
        <p:sp>
          <p:nvSpPr>
            <p:cNvPr id="10" name="Rectangle 9"/>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11" name="Oval 10"/>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13" name="TextBox 12"/>
          <p:cNvSpPr txBox="1"/>
          <p:nvPr/>
        </p:nvSpPr>
        <p:spPr>
          <a:xfrm>
            <a:off x="7516017" y="3976012"/>
            <a:ext cx="12981779" cy="3326423"/>
          </a:xfrm>
          <a:prstGeom prst="rect">
            <a:avLst/>
          </a:prstGeom>
          <a:noFill/>
        </p:spPr>
        <p:txBody>
          <a:bodyPr wrap="square" lIns="0" tIns="0" rIns="182832" bIns="0" rtlCol="0">
            <a:spAutoFit/>
          </a:bodyPr>
          <a:lstStyle/>
          <a:p>
            <a:pPr>
              <a:lnSpc>
                <a:spcPct val="200000"/>
              </a:lnSpc>
            </a:pPr>
            <a:r>
              <a:rPr lang="es-MX" sz="2800" dirty="0">
                <a:solidFill>
                  <a:schemeClr val="tx1">
                    <a:alpha val="60000"/>
                  </a:schemeClr>
                </a:solidFill>
                <a:latin typeface="Titillium" charset="0"/>
                <a:ea typeface="Titillium" charset="0"/>
                <a:cs typeface="Titillium" charset="0"/>
              </a:rPr>
              <a:t>¿Qué edad tiene usted?</a:t>
            </a:r>
          </a:p>
          <a:p>
            <a:pPr>
              <a:lnSpc>
                <a:spcPct val="200000"/>
              </a:lnSpc>
            </a:pPr>
            <a:r>
              <a:rPr lang="es-MX" sz="2800" dirty="0">
                <a:solidFill>
                  <a:schemeClr val="tx1">
                    <a:alpha val="60000"/>
                  </a:schemeClr>
                </a:solidFill>
                <a:latin typeface="Titillium" charset="0"/>
                <a:ea typeface="Titillium" charset="0"/>
                <a:cs typeface="Titillium" charset="0"/>
              </a:rPr>
              <a:t>¿Tiene usted credencial para votar válida y vigente?</a:t>
            </a:r>
          </a:p>
          <a:p>
            <a:pPr>
              <a:lnSpc>
                <a:spcPct val="200000"/>
              </a:lnSpc>
            </a:pPr>
            <a:r>
              <a:rPr lang="es-MX" sz="2800" dirty="0">
                <a:solidFill>
                  <a:schemeClr val="tx1">
                    <a:alpha val="60000"/>
                  </a:schemeClr>
                </a:solidFill>
                <a:latin typeface="Titillium" charset="0"/>
                <a:ea typeface="Titillium" charset="0"/>
                <a:cs typeface="Titillium" charset="0"/>
              </a:rPr>
              <a:t>¿Usted simpatiza con MORENA?</a:t>
            </a:r>
          </a:p>
          <a:p>
            <a:pPr>
              <a:lnSpc>
                <a:spcPct val="200000"/>
              </a:lnSpc>
            </a:pPr>
            <a:r>
              <a:rPr lang="es-MX" sz="2800" dirty="0">
                <a:solidFill>
                  <a:schemeClr val="tx1">
                    <a:alpha val="60000"/>
                  </a:schemeClr>
                </a:solidFill>
                <a:latin typeface="Titillium" charset="0"/>
                <a:ea typeface="Titillium" charset="0"/>
                <a:cs typeface="Titillium" charset="0"/>
              </a:rPr>
              <a:t>¿Es usted militante de MORENA, es decir, se encuentra registrado en el partido?</a:t>
            </a:r>
          </a:p>
        </p:txBody>
      </p:sp>
      <p:sp>
        <p:nvSpPr>
          <p:cNvPr id="14" name="TextBox 13"/>
          <p:cNvSpPr txBox="1"/>
          <p:nvPr/>
        </p:nvSpPr>
        <p:spPr>
          <a:xfrm>
            <a:off x="7516015" y="2860230"/>
            <a:ext cx="13915229" cy="908262"/>
          </a:xfrm>
          <a:prstGeom prst="rect">
            <a:avLst/>
          </a:prstGeom>
          <a:noFill/>
        </p:spPr>
        <p:txBody>
          <a:bodyPr wrap="square" lIns="0" tIns="0" rIns="0" bIns="0" rtlCol="0">
            <a:spAutoFit/>
          </a:bodyPr>
          <a:lstStyle/>
          <a:p>
            <a:pPr>
              <a:lnSpc>
                <a:spcPct val="80000"/>
              </a:lnSpc>
            </a:pPr>
            <a:r>
              <a:rPr lang="es-MX" sz="7198" spc="600" dirty="0">
                <a:latin typeface="Titillium" charset="0"/>
                <a:ea typeface="Titillium" charset="0"/>
                <a:cs typeface="Titillium" charset="0"/>
              </a:rPr>
              <a:t>PREGUNTAS FILTRO</a:t>
            </a:r>
          </a:p>
        </p:txBody>
      </p:sp>
      <p:sp>
        <p:nvSpPr>
          <p:cNvPr id="15" name="TextBox 14"/>
          <p:cNvSpPr txBox="1"/>
          <p:nvPr/>
        </p:nvSpPr>
        <p:spPr>
          <a:xfrm>
            <a:off x="7516017" y="7917838"/>
            <a:ext cx="15515419" cy="1794402"/>
          </a:xfrm>
          <a:prstGeom prst="rect">
            <a:avLst/>
          </a:prstGeom>
          <a:noFill/>
        </p:spPr>
        <p:txBody>
          <a:bodyPr wrap="square" lIns="0" tIns="0" rIns="0" bIns="0" rtlCol="0">
            <a:spAutoFit/>
          </a:bodyPr>
          <a:lstStyle/>
          <a:p>
            <a:pPr>
              <a:lnSpc>
                <a:spcPct val="80000"/>
              </a:lnSpc>
            </a:pPr>
            <a:r>
              <a:rPr lang="es-MX" sz="7198" spc="600" dirty="0">
                <a:latin typeface="Titillium" charset="0"/>
                <a:ea typeface="Titillium" charset="0"/>
                <a:cs typeface="Titillium" charset="0"/>
              </a:rPr>
              <a:t>RECONOCIMIENTO DE NOMBRE DE LOS ASPIRANTES A PRESIDENTE</a:t>
            </a:r>
          </a:p>
        </p:txBody>
      </p:sp>
      <p:grpSp>
        <p:nvGrpSpPr>
          <p:cNvPr id="16" name="Group 15"/>
          <p:cNvGrpSpPr/>
          <p:nvPr/>
        </p:nvGrpSpPr>
        <p:grpSpPr>
          <a:xfrm>
            <a:off x="6904899" y="10329748"/>
            <a:ext cx="435315" cy="435315"/>
            <a:chOff x="4005943" y="2358285"/>
            <a:chExt cx="217714" cy="217714"/>
          </a:xfrm>
        </p:grpSpPr>
        <p:sp>
          <p:nvSpPr>
            <p:cNvPr id="17" name="Rectangle 16"/>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18" name="Oval 17"/>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20" name="TextBox 19"/>
          <p:cNvSpPr txBox="1"/>
          <p:nvPr/>
        </p:nvSpPr>
        <p:spPr>
          <a:xfrm>
            <a:off x="7498257" y="10044533"/>
            <a:ext cx="16199939" cy="2464649"/>
          </a:xfrm>
          <a:prstGeom prst="rect">
            <a:avLst/>
          </a:prstGeom>
          <a:noFill/>
        </p:spPr>
        <p:txBody>
          <a:bodyPr wrap="square" lIns="0" tIns="0" rIns="182832" bIns="0" rtlCol="0">
            <a:spAutoFit/>
          </a:bodyPr>
          <a:lstStyle>
            <a:defPPr>
              <a:defRPr lang="en-US"/>
            </a:defPPr>
            <a:lvl1pPr>
              <a:lnSpc>
                <a:spcPct val="200000"/>
              </a:lnSpc>
              <a:defRPr sz="2800">
                <a:solidFill>
                  <a:schemeClr val="tx1">
                    <a:alpha val="60000"/>
                  </a:schemeClr>
                </a:solidFill>
                <a:latin typeface="Titillium" charset="0"/>
                <a:ea typeface="Titillium" charset="0"/>
                <a:cs typeface="Titillium" charset="0"/>
              </a:defRPr>
            </a:lvl1pPr>
          </a:lstStyle>
          <a:p>
            <a:r>
              <a:rPr lang="es-MX" dirty="0"/>
              <a:t>¿Conoce o ha escuchado de NOMBRE CANDIDATO?</a:t>
            </a:r>
          </a:p>
          <a:p>
            <a:r>
              <a:rPr lang="es-MX" dirty="0"/>
              <a:t>Cambiando de tema, ¿cuál de las siguientes opciones describe mejor sus sentimientos sobre el coronavirus en México: lo peor ya pasó, lo peor está por venir o no es probable que el Coronavirus sea un problema tan grave?</a:t>
            </a:r>
          </a:p>
        </p:txBody>
      </p:sp>
      <p:sp>
        <p:nvSpPr>
          <p:cNvPr id="23" name="Marcador de texto 3">
            <a:extLst>
              <a:ext uri="{FF2B5EF4-FFF2-40B4-BE49-F238E27FC236}">
                <a16:creationId xmlns:a16="http://schemas.microsoft.com/office/drawing/2014/main" id="{BA7D0B3B-7BCE-47F6-ABE8-6E9B7A7CDFC1}"/>
              </a:ext>
            </a:extLst>
          </p:cNvPr>
          <p:cNvSpPr txBox="1">
            <a:spLocks/>
          </p:cNvSpPr>
          <p:nvPr/>
        </p:nvSpPr>
        <p:spPr>
          <a:xfrm>
            <a:off x="1329832" y="1902702"/>
            <a:ext cx="11099661" cy="591600"/>
          </a:xfrm>
          <a:prstGeom prst="rect">
            <a:avLst/>
          </a:prstGeom>
        </p:spPr>
        <p:txBody>
          <a:bodyPr vert="horz" lIns="0" tIns="91422" rIns="182843" bIns="91422" rtlCol="0">
            <a:normAutofit/>
          </a:bodyPr>
          <a:lstStyle>
            <a:lvl1pPr marL="0" indent="0" algn="l" defTabSz="1828464" rtl="0" eaLnBrk="1" latinLnBrk="0" hangingPunct="1">
              <a:lnSpc>
                <a:spcPct val="90000"/>
              </a:lnSpc>
              <a:spcBef>
                <a:spcPts val="2000"/>
              </a:spcBef>
              <a:buFont typeface="Arial" panose="020B0604020202020204" pitchFamily="34" charset="0"/>
              <a:buNone/>
              <a:defRPr lang="en-US" sz="2666" b="1" i="0" kern="1200" baseline="0">
                <a:solidFill>
                  <a:schemeClr val="accent2"/>
                </a:solidFill>
                <a:effectLst/>
                <a:latin typeface="Raleway Black" charset="0"/>
                <a:ea typeface="Raleway Black" charset="0"/>
                <a:cs typeface="Raleway Black"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dirty="0">
                <a:solidFill>
                  <a:srgbClr val="49545C"/>
                </a:solidFill>
                <a:latin typeface="Helvetica neue light"/>
              </a:rPr>
              <a:t>ENCUESTA DE RECONOCIMIENTO</a:t>
            </a:r>
          </a:p>
        </p:txBody>
      </p:sp>
      <p:sp>
        <p:nvSpPr>
          <p:cNvPr id="25" name="Marcador de texto 2">
            <a:extLst>
              <a:ext uri="{FF2B5EF4-FFF2-40B4-BE49-F238E27FC236}">
                <a16:creationId xmlns:a16="http://schemas.microsoft.com/office/drawing/2014/main" id="{5E88531F-5EA1-41CD-990E-6243A60F54A6}"/>
              </a:ext>
            </a:extLst>
          </p:cNvPr>
          <p:cNvSpPr txBox="1">
            <a:spLocks/>
          </p:cNvSpPr>
          <p:nvPr/>
        </p:nvSpPr>
        <p:spPr>
          <a:xfrm>
            <a:off x="1259215" y="78178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a:latin typeface="Helvetica neue light"/>
              </a:rPr>
              <a:t>Cuestionario</a:t>
            </a:r>
          </a:p>
        </p:txBody>
      </p:sp>
      <p:grpSp>
        <p:nvGrpSpPr>
          <p:cNvPr id="34" name="Group 33">
            <a:extLst>
              <a:ext uri="{FF2B5EF4-FFF2-40B4-BE49-F238E27FC236}">
                <a16:creationId xmlns:a16="http://schemas.microsoft.com/office/drawing/2014/main" id="{0ADE9501-28E9-4B1D-9F59-A9B7171C8A45}"/>
              </a:ext>
            </a:extLst>
          </p:cNvPr>
          <p:cNvGrpSpPr/>
          <p:nvPr/>
        </p:nvGrpSpPr>
        <p:grpSpPr>
          <a:xfrm>
            <a:off x="6904899" y="6914992"/>
            <a:ext cx="435315" cy="435315"/>
            <a:chOff x="4005943" y="2358285"/>
            <a:chExt cx="217714" cy="217714"/>
          </a:xfrm>
        </p:grpSpPr>
        <p:sp>
          <p:nvSpPr>
            <p:cNvPr id="35" name="Rectangle 34">
              <a:extLst>
                <a:ext uri="{FF2B5EF4-FFF2-40B4-BE49-F238E27FC236}">
                  <a16:creationId xmlns:a16="http://schemas.microsoft.com/office/drawing/2014/main" id="{F7DC0E47-FC23-4F03-A631-0FAC0E0C6EF9}"/>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6" name="Oval 35">
              <a:extLst>
                <a:ext uri="{FF2B5EF4-FFF2-40B4-BE49-F238E27FC236}">
                  <a16:creationId xmlns:a16="http://schemas.microsoft.com/office/drawing/2014/main" id="{015C08C1-52AB-4130-8E62-96A176494EB6}"/>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41" name="Group 40">
            <a:extLst>
              <a:ext uri="{FF2B5EF4-FFF2-40B4-BE49-F238E27FC236}">
                <a16:creationId xmlns:a16="http://schemas.microsoft.com/office/drawing/2014/main" id="{CB48A1C7-6042-43BC-9693-7E2BB2E8C883}"/>
              </a:ext>
            </a:extLst>
          </p:cNvPr>
          <p:cNvGrpSpPr/>
          <p:nvPr/>
        </p:nvGrpSpPr>
        <p:grpSpPr>
          <a:xfrm>
            <a:off x="6904899" y="11206048"/>
            <a:ext cx="435315" cy="435315"/>
            <a:chOff x="4005943" y="2358285"/>
            <a:chExt cx="217714" cy="217714"/>
          </a:xfrm>
        </p:grpSpPr>
        <p:sp>
          <p:nvSpPr>
            <p:cNvPr id="42" name="Rectangle 41">
              <a:extLst>
                <a:ext uri="{FF2B5EF4-FFF2-40B4-BE49-F238E27FC236}">
                  <a16:creationId xmlns:a16="http://schemas.microsoft.com/office/drawing/2014/main" id="{B78D84E0-2B0F-4F73-9601-3984A4CC13B1}"/>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43" name="Oval 42">
              <a:extLst>
                <a:ext uri="{FF2B5EF4-FFF2-40B4-BE49-F238E27FC236}">
                  <a16:creationId xmlns:a16="http://schemas.microsoft.com/office/drawing/2014/main" id="{274D5B42-FBA2-400B-A21B-706C8324DBC9}"/>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24"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4FF0C995-68E3-42AF-BC6D-38730DE63EA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26" name="Slide Number">
            <a:extLst>
              <a:ext uri="{FF2B5EF4-FFF2-40B4-BE49-F238E27FC236}">
                <a16:creationId xmlns:a16="http://schemas.microsoft.com/office/drawing/2014/main" id="{B8C6ED1F-C8EF-4326-AADB-373BDBF1560E}"/>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25</a:t>
            </a:fld>
            <a:endParaRPr lang="es-MX" dirty="0"/>
          </a:p>
        </p:txBody>
      </p:sp>
    </p:spTree>
    <p:extLst>
      <p:ext uri="{BB962C8B-B14F-4D97-AF65-F5344CB8AC3E}">
        <p14:creationId xmlns:p14="http://schemas.microsoft.com/office/powerpoint/2010/main" val="1520385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cxnSpLocks/>
          </p:cNvCxnSpPr>
          <p:nvPr/>
        </p:nvCxnSpPr>
        <p:spPr>
          <a:xfrm>
            <a:off x="7103507" y="3899811"/>
            <a:ext cx="0" cy="10063839"/>
          </a:xfrm>
          <a:prstGeom prst="line">
            <a:avLst/>
          </a:prstGeom>
          <a:ln>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904899" y="5122199"/>
            <a:ext cx="435315" cy="435315"/>
            <a:chOff x="4005943" y="2358285"/>
            <a:chExt cx="217714" cy="217714"/>
          </a:xfrm>
        </p:grpSpPr>
        <p:sp>
          <p:nvSpPr>
            <p:cNvPr id="4" name="Rectangle 3"/>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5" name="Oval 4"/>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9" name="Group 8"/>
          <p:cNvGrpSpPr/>
          <p:nvPr/>
        </p:nvGrpSpPr>
        <p:grpSpPr>
          <a:xfrm>
            <a:off x="6904899" y="6055110"/>
            <a:ext cx="435315" cy="435315"/>
            <a:chOff x="4005943" y="2358285"/>
            <a:chExt cx="217714" cy="217714"/>
          </a:xfrm>
        </p:grpSpPr>
        <p:sp>
          <p:nvSpPr>
            <p:cNvPr id="10" name="Rectangle 9"/>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11" name="Oval 10"/>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13" name="TextBox 12"/>
          <p:cNvSpPr txBox="1"/>
          <p:nvPr/>
        </p:nvSpPr>
        <p:spPr>
          <a:xfrm>
            <a:off x="7516017" y="4890412"/>
            <a:ext cx="15782127" cy="6773521"/>
          </a:xfrm>
          <a:prstGeom prst="rect">
            <a:avLst/>
          </a:prstGeom>
          <a:noFill/>
        </p:spPr>
        <p:txBody>
          <a:bodyPr wrap="square" lIns="0" tIns="0" rIns="182832" bIns="0" rtlCol="0">
            <a:spAutoFit/>
          </a:bodyPr>
          <a:lstStyle/>
          <a:p>
            <a:pPr>
              <a:lnSpc>
                <a:spcPct val="200000"/>
              </a:lnSpc>
            </a:pPr>
            <a:r>
              <a:rPr lang="es-MX" sz="2800" dirty="0">
                <a:solidFill>
                  <a:schemeClr val="tx1">
                    <a:alpha val="60000"/>
                  </a:schemeClr>
                </a:solidFill>
                <a:latin typeface="Titillium" charset="0"/>
                <a:ea typeface="Titillium" charset="0"/>
                <a:cs typeface="Titillium" charset="0"/>
              </a:rPr>
              <a:t>¿Conoce o ha escuchado de NOMBRE CANDIDATO?</a:t>
            </a:r>
          </a:p>
          <a:p>
            <a:pPr>
              <a:lnSpc>
                <a:spcPct val="200000"/>
              </a:lnSpc>
            </a:pPr>
            <a:r>
              <a:rPr lang="es-MX" sz="2800" dirty="0">
                <a:solidFill>
                  <a:schemeClr val="tx1">
                    <a:alpha val="60000"/>
                  </a:schemeClr>
                </a:solidFill>
                <a:latin typeface="Titillium" charset="0"/>
                <a:ea typeface="Titillium" charset="0"/>
                <a:cs typeface="Titillium" charset="0"/>
              </a:rPr>
              <a:t>Cambiando nuevamente de tema, usted en lo personal, ¿a cuánta gente cercana conoce que haya estado o que esté enferma de coronavirus? </a:t>
            </a:r>
          </a:p>
          <a:p>
            <a:pPr>
              <a:lnSpc>
                <a:spcPct val="200000"/>
              </a:lnSpc>
            </a:pPr>
            <a:r>
              <a:rPr lang="es-MX" sz="2800" dirty="0">
                <a:solidFill>
                  <a:schemeClr val="tx1">
                    <a:alpha val="60000"/>
                  </a:schemeClr>
                </a:solidFill>
                <a:latin typeface="Titillium" charset="0"/>
                <a:ea typeface="Titillium" charset="0"/>
                <a:cs typeface="Titillium" charset="0"/>
              </a:rPr>
              <a:t>¿Conoce o ha escuchado de NOMBRE CANDIDATO?</a:t>
            </a:r>
          </a:p>
          <a:p>
            <a:pPr>
              <a:lnSpc>
                <a:spcPct val="200000"/>
              </a:lnSpc>
            </a:pPr>
            <a:r>
              <a:rPr lang="es-MX" sz="2800" dirty="0">
                <a:solidFill>
                  <a:schemeClr val="tx1">
                    <a:alpha val="60000"/>
                  </a:schemeClr>
                </a:solidFill>
                <a:latin typeface="Titillium" charset="0"/>
                <a:ea typeface="Titillium" charset="0"/>
                <a:cs typeface="Titillium" charset="0"/>
              </a:rPr>
              <a:t>Cambiando nuevamente de tema, ¿en su hogar se han endeudado para enfrentar la contingencia por el Coronavirus?</a:t>
            </a:r>
          </a:p>
          <a:p>
            <a:pPr>
              <a:lnSpc>
                <a:spcPct val="200000"/>
              </a:lnSpc>
            </a:pPr>
            <a:r>
              <a:rPr lang="es-MX" sz="2800" dirty="0">
                <a:solidFill>
                  <a:schemeClr val="tx1">
                    <a:alpha val="60000"/>
                  </a:schemeClr>
                </a:solidFill>
                <a:latin typeface="Titillium" charset="0"/>
                <a:ea typeface="Titillium" charset="0"/>
                <a:cs typeface="Titillium" charset="0"/>
              </a:rPr>
              <a:t>¿Conoce o ha escuchado de NOMBRE CANDIDATO?</a:t>
            </a:r>
          </a:p>
          <a:p>
            <a:pPr>
              <a:lnSpc>
                <a:spcPct val="200000"/>
              </a:lnSpc>
            </a:pPr>
            <a:r>
              <a:rPr lang="es-MX" sz="2800" dirty="0">
                <a:solidFill>
                  <a:schemeClr val="tx1">
                    <a:alpha val="60000"/>
                  </a:schemeClr>
                </a:solidFill>
                <a:latin typeface="Titillium" charset="0"/>
                <a:ea typeface="Titillium" charset="0"/>
                <a:cs typeface="Titillium" charset="0"/>
              </a:rPr>
              <a:t>Regresando al tema del Coronavirus, ¿qué tan preocupado está usted de ser contagiado con el Coronavirus?</a:t>
            </a:r>
          </a:p>
        </p:txBody>
      </p:sp>
      <p:sp>
        <p:nvSpPr>
          <p:cNvPr id="14" name="TextBox 13"/>
          <p:cNvSpPr txBox="1"/>
          <p:nvPr/>
        </p:nvSpPr>
        <p:spPr>
          <a:xfrm>
            <a:off x="7516015" y="2860230"/>
            <a:ext cx="15782129" cy="1794402"/>
          </a:xfrm>
          <a:prstGeom prst="rect">
            <a:avLst/>
          </a:prstGeom>
          <a:noFill/>
        </p:spPr>
        <p:txBody>
          <a:bodyPr wrap="square" lIns="0" tIns="0" rIns="0" bIns="0" rtlCol="0">
            <a:spAutoFit/>
          </a:bodyPr>
          <a:lstStyle/>
          <a:p>
            <a:pPr>
              <a:lnSpc>
                <a:spcPct val="80000"/>
              </a:lnSpc>
            </a:pPr>
            <a:r>
              <a:rPr lang="es-MX" sz="7198" spc="600" dirty="0">
                <a:latin typeface="Titillium" charset="0"/>
                <a:ea typeface="Titillium" charset="0"/>
                <a:cs typeface="Titillium" charset="0"/>
              </a:rPr>
              <a:t>RECONOCIMIENTO DE NOMBRE DE LOS ASPIRANTES A PRESIDENTE</a:t>
            </a:r>
          </a:p>
        </p:txBody>
      </p:sp>
      <p:sp>
        <p:nvSpPr>
          <p:cNvPr id="23" name="Marcador de texto 3">
            <a:extLst>
              <a:ext uri="{FF2B5EF4-FFF2-40B4-BE49-F238E27FC236}">
                <a16:creationId xmlns:a16="http://schemas.microsoft.com/office/drawing/2014/main" id="{BA7D0B3B-7BCE-47F6-ABE8-6E9B7A7CDFC1}"/>
              </a:ext>
            </a:extLst>
          </p:cNvPr>
          <p:cNvSpPr txBox="1">
            <a:spLocks/>
          </p:cNvSpPr>
          <p:nvPr/>
        </p:nvSpPr>
        <p:spPr>
          <a:xfrm>
            <a:off x="1329832" y="1902702"/>
            <a:ext cx="11099661" cy="591600"/>
          </a:xfrm>
          <a:prstGeom prst="rect">
            <a:avLst/>
          </a:prstGeom>
        </p:spPr>
        <p:txBody>
          <a:bodyPr vert="horz" lIns="0" tIns="91422" rIns="182843" bIns="91422" rtlCol="0">
            <a:normAutofit/>
          </a:bodyPr>
          <a:lstStyle>
            <a:lvl1pPr marL="0" indent="0" algn="l" defTabSz="1828464" rtl="0" eaLnBrk="1" latinLnBrk="0" hangingPunct="1">
              <a:lnSpc>
                <a:spcPct val="90000"/>
              </a:lnSpc>
              <a:spcBef>
                <a:spcPts val="2000"/>
              </a:spcBef>
              <a:buFont typeface="Arial" panose="020B0604020202020204" pitchFamily="34" charset="0"/>
              <a:buNone/>
              <a:defRPr lang="en-US" sz="2666" b="1" i="0" kern="1200" baseline="0">
                <a:solidFill>
                  <a:schemeClr val="accent2"/>
                </a:solidFill>
                <a:effectLst/>
                <a:latin typeface="Raleway Black" charset="0"/>
                <a:ea typeface="Raleway Black" charset="0"/>
                <a:cs typeface="Raleway Black"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dirty="0">
                <a:solidFill>
                  <a:srgbClr val="49545C"/>
                </a:solidFill>
                <a:latin typeface="Helvetica neue light"/>
              </a:rPr>
              <a:t>ENCUESTA DE RECONOCIMIENTO</a:t>
            </a:r>
          </a:p>
        </p:txBody>
      </p:sp>
      <p:sp>
        <p:nvSpPr>
          <p:cNvPr id="25" name="Marcador de texto 2">
            <a:extLst>
              <a:ext uri="{FF2B5EF4-FFF2-40B4-BE49-F238E27FC236}">
                <a16:creationId xmlns:a16="http://schemas.microsoft.com/office/drawing/2014/main" id="{5E88531F-5EA1-41CD-990E-6243A60F54A6}"/>
              </a:ext>
            </a:extLst>
          </p:cNvPr>
          <p:cNvSpPr txBox="1">
            <a:spLocks/>
          </p:cNvSpPr>
          <p:nvPr/>
        </p:nvSpPr>
        <p:spPr>
          <a:xfrm>
            <a:off x="1259215" y="78178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a:latin typeface="Helvetica neue light"/>
              </a:rPr>
              <a:t>Cuestionario</a:t>
            </a:r>
          </a:p>
        </p:txBody>
      </p:sp>
      <p:grpSp>
        <p:nvGrpSpPr>
          <p:cNvPr id="34" name="Group 33">
            <a:extLst>
              <a:ext uri="{FF2B5EF4-FFF2-40B4-BE49-F238E27FC236}">
                <a16:creationId xmlns:a16="http://schemas.microsoft.com/office/drawing/2014/main" id="{0ADE9501-28E9-4B1D-9F59-A9B7171C8A45}"/>
              </a:ext>
            </a:extLst>
          </p:cNvPr>
          <p:cNvGrpSpPr/>
          <p:nvPr/>
        </p:nvGrpSpPr>
        <p:grpSpPr>
          <a:xfrm>
            <a:off x="6904899" y="7829392"/>
            <a:ext cx="435315" cy="435315"/>
            <a:chOff x="4005943" y="2358285"/>
            <a:chExt cx="217714" cy="217714"/>
          </a:xfrm>
        </p:grpSpPr>
        <p:sp>
          <p:nvSpPr>
            <p:cNvPr id="35" name="Rectangle 34">
              <a:extLst>
                <a:ext uri="{FF2B5EF4-FFF2-40B4-BE49-F238E27FC236}">
                  <a16:creationId xmlns:a16="http://schemas.microsoft.com/office/drawing/2014/main" id="{F7DC0E47-FC23-4F03-A631-0FAC0E0C6EF9}"/>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6" name="Oval 35">
              <a:extLst>
                <a:ext uri="{FF2B5EF4-FFF2-40B4-BE49-F238E27FC236}">
                  <a16:creationId xmlns:a16="http://schemas.microsoft.com/office/drawing/2014/main" id="{015C08C1-52AB-4130-8E62-96A176494EB6}"/>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29" name="Group 28">
            <a:extLst>
              <a:ext uri="{FF2B5EF4-FFF2-40B4-BE49-F238E27FC236}">
                <a16:creationId xmlns:a16="http://schemas.microsoft.com/office/drawing/2014/main" id="{A7C8067C-1197-4457-9301-A8A45F89DD35}"/>
              </a:ext>
            </a:extLst>
          </p:cNvPr>
          <p:cNvGrpSpPr/>
          <p:nvPr/>
        </p:nvGrpSpPr>
        <p:grpSpPr>
          <a:xfrm>
            <a:off x="6904899" y="8667592"/>
            <a:ext cx="435315" cy="435315"/>
            <a:chOff x="4005943" y="2358285"/>
            <a:chExt cx="217714" cy="217714"/>
          </a:xfrm>
        </p:grpSpPr>
        <p:sp>
          <p:nvSpPr>
            <p:cNvPr id="30" name="Rectangle 29">
              <a:extLst>
                <a:ext uri="{FF2B5EF4-FFF2-40B4-BE49-F238E27FC236}">
                  <a16:creationId xmlns:a16="http://schemas.microsoft.com/office/drawing/2014/main" id="{9D8A2459-4239-4C28-A356-182CCDCECF12}"/>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1" name="Oval 30">
              <a:extLst>
                <a:ext uri="{FF2B5EF4-FFF2-40B4-BE49-F238E27FC236}">
                  <a16:creationId xmlns:a16="http://schemas.microsoft.com/office/drawing/2014/main" id="{E04CB4EB-0FA9-41C1-882B-953BD4690590}"/>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32" name="Group 31">
            <a:extLst>
              <a:ext uri="{FF2B5EF4-FFF2-40B4-BE49-F238E27FC236}">
                <a16:creationId xmlns:a16="http://schemas.microsoft.com/office/drawing/2014/main" id="{445948F0-10B9-4E47-ADE4-7C6F1CD6FC63}"/>
              </a:ext>
            </a:extLst>
          </p:cNvPr>
          <p:cNvGrpSpPr/>
          <p:nvPr/>
        </p:nvGrpSpPr>
        <p:grpSpPr>
          <a:xfrm>
            <a:off x="6904899" y="10305892"/>
            <a:ext cx="435315" cy="435315"/>
            <a:chOff x="4005943" y="2358285"/>
            <a:chExt cx="217714" cy="217714"/>
          </a:xfrm>
        </p:grpSpPr>
        <p:sp>
          <p:nvSpPr>
            <p:cNvPr id="33" name="Rectangle 32">
              <a:extLst>
                <a:ext uri="{FF2B5EF4-FFF2-40B4-BE49-F238E27FC236}">
                  <a16:creationId xmlns:a16="http://schemas.microsoft.com/office/drawing/2014/main" id="{535E5AF7-9CCB-42C1-8C6C-C0E781C79E24}"/>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7" name="Oval 36">
              <a:extLst>
                <a:ext uri="{FF2B5EF4-FFF2-40B4-BE49-F238E27FC236}">
                  <a16:creationId xmlns:a16="http://schemas.microsoft.com/office/drawing/2014/main" id="{6568FA30-0F7E-49A9-8D9C-C459327A394A}"/>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38" name="Group 37">
            <a:extLst>
              <a:ext uri="{FF2B5EF4-FFF2-40B4-BE49-F238E27FC236}">
                <a16:creationId xmlns:a16="http://schemas.microsoft.com/office/drawing/2014/main" id="{E6D75A48-1699-4B8D-97D5-C540CA8B463A}"/>
              </a:ext>
            </a:extLst>
          </p:cNvPr>
          <p:cNvGrpSpPr/>
          <p:nvPr/>
        </p:nvGrpSpPr>
        <p:grpSpPr>
          <a:xfrm>
            <a:off x="6904899" y="11182192"/>
            <a:ext cx="435315" cy="435315"/>
            <a:chOff x="4005943" y="2358285"/>
            <a:chExt cx="217714" cy="217714"/>
          </a:xfrm>
        </p:grpSpPr>
        <p:sp>
          <p:nvSpPr>
            <p:cNvPr id="39" name="Rectangle 38">
              <a:extLst>
                <a:ext uri="{FF2B5EF4-FFF2-40B4-BE49-F238E27FC236}">
                  <a16:creationId xmlns:a16="http://schemas.microsoft.com/office/drawing/2014/main" id="{36F33054-7934-4C10-BD42-BE195C9A82BA}"/>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40" name="Oval 39">
              <a:extLst>
                <a:ext uri="{FF2B5EF4-FFF2-40B4-BE49-F238E27FC236}">
                  <a16:creationId xmlns:a16="http://schemas.microsoft.com/office/drawing/2014/main" id="{3D8911B0-3A10-462C-AB8C-4519FDFF1785}"/>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8"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87396025-7F1F-40D3-87A3-8484F6BE1BAC}"/>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5" name="Slide Number">
            <a:extLst>
              <a:ext uri="{FF2B5EF4-FFF2-40B4-BE49-F238E27FC236}">
                <a16:creationId xmlns:a16="http://schemas.microsoft.com/office/drawing/2014/main" id="{E9E38D98-AB26-460B-BA3F-F6AEDA8E72C0}"/>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26</a:t>
            </a:fld>
            <a:endParaRPr lang="es-MX" dirty="0"/>
          </a:p>
        </p:txBody>
      </p:sp>
    </p:spTree>
    <p:extLst>
      <p:ext uri="{BB962C8B-B14F-4D97-AF65-F5344CB8AC3E}">
        <p14:creationId xmlns:p14="http://schemas.microsoft.com/office/powerpoint/2010/main" val="3932451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cxnSpLocks/>
          </p:cNvCxnSpPr>
          <p:nvPr/>
        </p:nvCxnSpPr>
        <p:spPr>
          <a:xfrm>
            <a:off x="7103507" y="3899811"/>
            <a:ext cx="0" cy="10063839"/>
          </a:xfrm>
          <a:prstGeom prst="line">
            <a:avLst/>
          </a:prstGeom>
          <a:ln>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904899" y="5122199"/>
            <a:ext cx="435315" cy="435315"/>
            <a:chOff x="4005943" y="2358285"/>
            <a:chExt cx="217714" cy="217714"/>
          </a:xfrm>
        </p:grpSpPr>
        <p:sp>
          <p:nvSpPr>
            <p:cNvPr id="4" name="Rectangle 3"/>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5" name="Oval 4"/>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9" name="Group 8"/>
          <p:cNvGrpSpPr/>
          <p:nvPr/>
        </p:nvGrpSpPr>
        <p:grpSpPr>
          <a:xfrm>
            <a:off x="6904899" y="6055110"/>
            <a:ext cx="435315" cy="435315"/>
            <a:chOff x="4005943" y="2358285"/>
            <a:chExt cx="217714" cy="217714"/>
          </a:xfrm>
        </p:grpSpPr>
        <p:sp>
          <p:nvSpPr>
            <p:cNvPr id="10" name="Rectangle 9"/>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11" name="Oval 10"/>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13" name="TextBox 12"/>
          <p:cNvSpPr txBox="1"/>
          <p:nvPr/>
        </p:nvSpPr>
        <p:spPr>
          <a:xfrm>
            <a:off x="7516017" y="4890412"/>
            <a:ext cx="16372679" cy="8497070"/>
          </a:xfrm>
          <a:prstGeom prst="rect">
            <a:avLst/>
          </a:prstGeom>
          <a:noFill/>
        </p:spPr>
        <p:txBody>
          <a:bodyPr wrap="square" lIns="0" tIns="0" rIns="182832" bIns="0" rtlCol="0">
            <a:spAutoFit/>
          </a:bodyPr>
          <a:lstStyle/>
          <a:p>
            <a:pPr>
              <a:lnSpc>
                <a:spcPct val="200000"/>
              </a:lnSpc>
            </a:pPr>
            <a:r>
              <a:rPr lang="es-MX" sz="2800" dirty="0">
                <a:solidFill>
                  <a:schemeClr val="tx1">
                    <a:alpha val="60000"/>
                  </a:schemeClr>
                </a:solidFill>
                <a:latin typeface="Titillium" charset="0"/>
                <a:ea typeface="Titillium" charset="0"/>
                <a:cs typeface="Titillium" charset="0"/>
              </a:rPr>
              <a:t>¿Conoce o ha escuchado de NOMBRE CANDIDATO?</a:t>
            </a:r>
          </a:p>
          <a:p>
            <a:pPr>
              <a:lnSpc>
                <a:spcPct val="200000"/>
              </a:lnSpc>
            </a:pPr>
            <a:r>
              <a:rPr lang="es-MX" sz="2800" dirty="0">
                <a:solidFill>
                  <a:schemeClr val="tx1">
                    <a:alpha val="60000"/>
                  </a:schemeClr>
                </a:solidFill>
                <a:latin typeface="Titillium" charset="0"/>
                <a:ea typeface="Titillium" charset="0"/>
                <a:cs typeface="Titillium" charset="0"/>
              </a:rPr>
              <a:t>Cambiando de tema, ¿cuál de las siguientes opciones describe mejor sus sentimientos sobre el coronavirus en México: lo peor ya pasó, lo peor está por venir o no es probable que el Coronavirus sea un problema tan grave?</a:t>
            </a:r>
          </a:p>
          <a:p>
            <a:pPr>
              <a:lnSpc>
                <a:spcPct val="200000"/>
              </a:lnSpc>
            </a:pPr>
            <a:r>
              <a:rPr lang="es-MX" sz="2800" dirty="0">
                <a:solidFill>
                  <a:schemeClr val="tx1">
                    <a:alpha val="60000"/>
                  </a:schemeClr>
                </a:solidFill>
                <a:latin typeface="Titillium" charset="0"/>
                <a:ea typeface="Titillium" charset="0"/>
                <a:cs typeface="Titillium" charset="0"/>
              </a:rPr>
              <a:t>¿Conoce o ha escuchado de NOMBRE CANDIDATO?</a:t>
            </a:r>
          </a:p>
          <a:p>
            <a:pPr>
              <a:lnSpc>
                <a:spcPct val="200000"/>
              </a:lnSpc>
            </a:pPr>
            <a:r>
              <a:rPr lang="es-MX" sz="2800" dirty="0">
                <a:solidFill>
                  <a:schemeClr val="tx1">
                    <a:alpha val="60000"/>
                  </a:schemeClr>
                </a:solidFill>
                <a:latin typeface="Titillium" charset="0"/>
                <a:ea typeface="Titillium" charset="0"/>
                <a:cs typeface="Titillium" charset="0"/>
              </a:rPr>
              <a:t>Cambiando nuevamente de tema, usted en lo personal, ¿a cuánta gente cercana conoce que haya estado o que esté enferma de coronavirus? </a:t>
            </a:r>
          </a:p>
          <a:p>
            <a:pPr>
              <a:lnSpc>
                <a:spcPct val="200000"/>
              </a:lnSpc>
            </a:pPr>
            <a:r>
              <a:rPr lang="es-MX" sz="2800" dirty="0">
                <a:solidFill>
                  <a:schemeClr val="tx1">
                    <a:alpha val="60000"/>
                  </a:schemeClr>
                </a:solidFill>
                <a:latin typeface="Titillium" charset="0"/>
                <a:ea typeface="Titillium" charset="0"/>
                <a:cs typeface="Titillium" charset="0"/>
              </a:rPr>
              <a:t>¿Conoce o ha escuchado de NOMBRE CANDIDATO?</a:t>
            </a:r>
          </a:p>
          <a:p>
            <a:pPr>
              <a:lnSpc>
                <a:spcPct val="200000"/>
              </a:lnSpc>
            </a:pPr>
            <a:r>
              <a:rPr lang="es-MX" sz="2800" dirty="0">
                <a:solidFill>
                  <a:schemeClr val="tx1">
                    <a:alpha val="60000"/>
                  </a:schemeClr>
                </a:solidFill>
                <a:latin typeface="Titillium" charset="0"/>
                <a:ea typeface="Titillium" charset="0"/>
                <a:cs typeface="Titillium" charset="0"/>
              </a:rPr>
              <a:t>Cambiando nuevamente de tema, ¿En su hogar se han endeudado para enfrentar la contingencia por el Coronavirus?</a:t>
            </a:r>
          </a:p>
          <a:p>
            <a:pPr>
              <a:lnSpc>
                <a:spcPct val="200000"/>
              </a:lnSpc>
            </a:pPr>
            <a:endParaRPr lang="es-MX" sz="2800" dirty="0">
              <a:solidFill>
                <a:schemeClr val="tx1">
                  <a:alpha val="60000"/>
                </a:schemeClr>
              </a:solidFill>
              <a:latin typeface="Titillium" charset="0"/>
              <a:ea typeface="Titillium" charset="0"/>
              <a:cs typeface="Titillium" charset="0"/>
            </a:endParaRPr>
          </a:p>
        </p:txBody>
      </p:sp>
      <p:sp>
        <p:nvSpPr>
          <p:cNvPr id="14" name="TextBox 13"/>
          <p:cNvSpPr txBox="1"/>
          <p:nvPr/>
        </p:nvSpPr>
        <p:spPr>
          <a:xfrm>
            <a:off x="7516015" y="2860230"/>
            <a:ext cx="15782129" cy="1794402"/>
          </a:xfrm>
          <a:prstGeom prst="rect">
            <a:avLst/>
          </a:prstGeom>
          <a:noFill/>
        </p:spPr>
        <p:txBody>
          <a:bodyPr wrap="square" lIns="0" tIns="0" rIns="0" bIns="0" rtlCol="0">
            <a:spAutoFit/>
          </a:bodyPr>
          <a:lstStyle/>
          <a:p>
            <a:pPr>
              <a:lnSpc>
                <a:spcPct val="80000"/>
              </a:lnSpc>
            </a:pPr>
            <a:r>
              <a:rPr lang="es-MX" sz="7198" spc="600" dirty="0">
                <a:latin typeface="Titillium" charset="0"/>
                <a:ea typeface="Titillium" charset="0"/>
                <a:cs typeface="Titillium" charset="0"/>
              </a:rPr>
              <a:t>RECONOCIMIENTO DE NOMBRE DE LOS ASPIRANTES A SECRETARIO(A)</a:t>
            </a:r>
          </a:p>
        </p:txBody>
      </p:sp>
      <p:sp>
        <p:nvSpPr>
          <p:cNvPr id="23" name="Marcador de texto 3">
            <a:extLst>
              <a:ext uri="{FF2B5EF4-FFF2-40B4-BE49-F238E27FC236}">
                <a16:creationId xmlns:a16="http://schemas.microsoft.com/office/drawing/2014/main" id="{BA7D0B3B-7BCE-47F6-ABE8-6E9B7A7CDFC1}"/>
              </a:ext>
            </a:extLst>
          </p:cNvPr>
          <p:cNvSpPr txBox="1">
            <a:spLocks/>
          </p:cNvSpPr>
          <p:nvPr/>
        </p:nvSpPr>
        <p:spPr>
          <a:xfrm>
            <a:off x="1329832" y="1902702"/>
            <a:ext cx="11099661" cy="591600"/>
          </a:xfrm>
          <a:prstGeom prst="rect">
            <a:avLst/>
          </a:prstGeom>
        </p:spPr>
        <p:txBody>
          <a:bodyPr vert="horz" lIns="0" tIns="91422" rIns="182843" bIns="91422" rtlCol="0">
            <a:normAutofit/>
          </a:bodyPr>
          <a:lstStyle>
            <a:lvl1pPr marL="0" indent="0" algn="l" defTabSz="1828464" rtl="0" eaLnBrk="1" latinLnBrk="0" hangingPunct="1">
              <a:lnSpc>
                <a:spcPct val="90000"/>
              </a:lnSpc>
              <a:spcBef>
                <a:spcPts val="2000"/>
              </a:spcBef>
              <a:buFont typeface="Arial" panose="020B0604020202020204" pitchFamily="34" charset="0"/>
              <a:buNone/>
              <a:defRPr lang="en-US" sz="2666" b="1" i="0" kern="1200" baseline="0">
                <a:solidFill>
                  <a:schemeClr val="accent2"/>
                </a:solidFill>
                <a:effectLst/>
                <a:latin typeface="Raleway Black" charset="0"/>
                <a:ea typeface="Raleway Black" charset="0"/>
                <a:cs typeface="Raleway Black"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dirty="0">
                <a:solidFill>
                  <a:srgbClr val="49545C"/>
                </a:solidFill>
                <a:latin typeface="Helvetica neue light"/>
              </a:rPr>
              <a:t>ENCUESTA DE RECONOCIMIENTO</a:t>
            </a:r>
          </a:p>
        </p:txBody>
      </p:sp>
      <p:sp>
        <p:nvSpPr>
          <p:cNvPr id="25" name="Marcador de texto 2">
            <a:extLst>
              <a:ext uri="{FF2B5EF4-FFF2-40B4-BE49-F238E27FC236}">
                <a16:creationId xmlns:a16="http://schemas.microsoft.com/office/drawing/2014/main" id="{5E88531F-5EA1-41CD-990E-6243A60F54A6}"/>
              </a:ext>
            </a:extLst>
          </p:cNvPr>
          <p:cNvSpPr txBox="1">
            <a:spLocks/>
          </p:cNvSpPr>
          <p:nvPr/>
        </p:nvSpPr>
        <p:spPr>
          <a:xfrm>
            <a:off x="1259215" y="78178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a:latin typeface="Helvetica neue light"/>
              </a:rPr>
              <a:t>Cuestionario</a:t>
            </a:r>
          </a:p>
        </p:txBody>
      </p:sp>
      <p:grpSp>
        <p:nvGrpSpPr>
          <p:cNvPr id="34" name="Group 33">
            <a:extLst>
              <a:ext uri="{FF2B5EF4-FFF2-40B4-BE49-F238E27FC236}">
                <a16:creationId xmlns:a16="http://schemas.microsoft.com/office/drawing/2014/main" id="{0ADE9501-28E9-4B1D-9F59-A9B7171C8A45}"/>
              </a:ext>
            </a:extLst>
          </p:cNvPr>
          <p:cNvGrpSpPr/>
          <p:nvPr/>
        </p:nvGrpSpPr>
        <p:grpSpPr>
          <a:xfrm>
            <a:off x="6904899" y="7829392"/>
            <a:ext cx="435315" cy="435315"/>
            <a:chOff x="4005943" y="2358285"/>
            <a:chExt cx="217714" cy="217714"/>
          </a:xfrm>
        </p:grpSpPr>
        <p:sp>
          <p:nvSpPr>
            <p:cNvPr id="35" name="Rectangle 34">
              <a:extLst>
                <a:ext uri="{FF2B5EF4-FFF2-40B4-BE49-F238E27FC236}">
                  <a16:creationId xmlns:a16="http://schemas.microsoft.com/office/drawing/2014/main" id="{F7DC0E47-FC23-4F03-A631-0FAC0E0C6EF9}"/>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6" name="Oval 35">
              <a:extLst>
                <a:ext uri="{FF2B5EF4-FFF2-40B4-BE49-F238E27FC236}">
                  <a16:creationId xmlns:a16="http://schemas.microsoft.com/office/drawing/2014/main" id="{015C08C1-52AB-4130-8E62-96A176494EB6}"/>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29" name="Group 28">
            <a:extLst>
              <a:ext uri="{FF2B5EF4-FFF2-40B4-BE49-F238E27FC236}">
                <a16:creationId xmlns:a16="http://schemas.microsoft.com/office/drawing/2014/main" id="{A7C8067C-1197-4457-9301-A8A45F89DD35}"/>
              </a:ext>
            </a:extLst>
          </p:cNvPr>
          <p:cNvGrpSpPr/>
          <p:nvPr/>
        </p:nvGrpSpPr>
        <p:grpSpPr>
          <a:xfrm>
            <a:off x="6904899" y="8667592"/>
            <a:ext cx="435315" cy="435315"/>
            <a:chOff x="4005943" y="2358285"/>
            <a:chExt cx="217714" cy="217714"/>
          </a:xfrm>
        </p:grpSpPr>
        <p:sp>
          <p:nvSpPr>
            <p:cNvPr id="30" name="Rectangle 29">
              <a:extLst>
                <a:ext uri="{FF2B5EF4-FFF2-40B4-BE49-F238E27FC236}">
                  <a16:creationId xmlns:a16="http://schemas.microsoft.com/office/drawing/2014/main" id="{9D8A2459-4239-4C28-A356-182CCDCECF12}"/>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1" name="Oval 30">
              <a:extLst>
                <a:ext uri="{FF2B5EF4-FFF2-40B4-BE49-F238E27FC236}">
                  <a16:creationId xmlns:a16="http://schemas.microsoft.com/office/drawing/2014/main" id="{E04CB4EB-0FA9-41C1-882B-953BD4690590}"/>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32" name="Group 31">
            <a:extLst>
              <a:ext uri="{FF2B5EF4-FFF2-40B4-BE49-F238E27FC236}">
                <a16:creationId xmlns:a16="http://schemas.microsoft.com/office/drawing/2014/main" id="{445948F0-10B9-4E47-ADE4-7C6F1CD6FC63}"/>
              </a:ext>
            </a:extLst>
          </p:cNvPr>
          <p:cNvGrpSpPr/>
          <p:nvPr/>
        </p:nvGrpSpPr>
        <p:grpSpPr>
          <a:xfrm>
            <a:off x="6904899" y="10305892"/>
            <a:ext cx="435315" cy="435315"/>
            <a:chOff x="4005943" y="2358285"/>
            <a:chExt cx="217714" cy="217714"/>
          </a:xfrm>
        </p:grpSpPr>
        <p:sp>
          <p:nvSpPr>
            <p:cNvPr id="33" name="Rectangle 32">
              <a:extLst>
                <a:ext uri="{FF2B5EF4-FFF2-40B4-BE49-F238E27FC236}">
                  <a16:creationId xmlns:a16="http://schemas.microsoft.com/office/drawing/2014/main" id="{535E5AF7-9CCB-42C1-8C6C-C0E781C79E24}"/>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7" name="Oval 36">
              <a:extLst>
                <a:ext uri="{FF2B5EF4-FFF2-40B4-BE49-F238E27FC236}">
                  <a16:creationId xmlns:a16="http://schemas.microsoft.com/office/drawing/2014/main" id="{6568FA30-0F7E-49A9-8D9C-C459327A394A}"/>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38" name="Group 37">
            <a:extLst>
              <a:ext uri="{FF2B5EF4-FFF2-40B4-BE49-F238E27FC236}">
                <a16:creationId xmlns:a16="http://schemas.microsoft.com/office/drawing/2014/main" id="{E6D75A48-1699-4B8D-97D5-C540CA8B463A}"/>
              </a:ext>
            </a:extLst>
          </p:cNvPr>
          <p:cNvGrpSpPr/>
          <p:nvPr/>
        </p:nvGrpSpPr>
        <p:grpSpPr>
          <a:xfrm>
            <a:off x="6904899" y="11182192"/>
            <a:ext cx="435315" cy="435315"/>
            <a:chOff x="4005943" y="2358285"/>
            <a:chExt cx="217714" cy="217714"/>
          </a:xfrm>
        </p:grpSpPr>
        <p:sp>
          <p:nvSpPr>
            <p:cNvPr id="39" name="Rectangle 38">
              <a:extLst>
                <a:ext uri="{FF2B5EF4-FFF2-40B4-BE49-F238E27FC236}">
                  <a16:creationId xmlns:a16="http://schemas.microsoft.com/office/drawing/2014/main" id="{36F33054-7934-4C10-BD42-BE195C9A82BA}"/>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40" name="Oval 39">
              <a:extLst>
                <a:ext uri="{FF2B5EF4-FFF2-40B4-BE49-F238E27FC236}">
                  <a16:creationId xmlns:a16="http://schemas.microsoft.com/office/drawing/2014/main" id="{3D8911B0-3A10-462C-AB8C-4519FDFF1785}"/>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6"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48464449-26E8-4B37-ABC8-B6E270AD243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7" name="Slide Number">
            <a:extLst>
              <a:ext uri="{FF2B5EF4-FFF2-40B4-BE49-F238E27FC236}">
                <a16:creationId xmlns:a16="http://schemas.microsoft.com/office/drawing/2014/main" id="{629D09BA-FF41-43E4-87ED-6B8F0077E83E}"/>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27</a:t>
            </a:fld>
            <a:endParaRPr lang="es-MX" dirty="0"/>
          </a:p>
        </p:txBody>
      </p:sp>
    </p:spTree>
    <p:extLst>
      <p:ext uri="{BB962C8B-B14F-4D97-AF65-F5344CB8AC3E}">
        <p14:creationId xmlns:p14="http://schemas.microsoft.com/office/powerpoint/2010/main" val="1383363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cxnSpLocks/>
          </p:cNvCxnSpPr>
          <p:nvPr/>
        </p:nvCxnSpPr>
        <p:spPr>
          <a:xfrm>
            <a:off x="7103507" y="4566561"/>
            <a:ext cx="0" cy="9378039"/>
          </a:xfrm>
          <a:prstGeom prst="line">
            <a:avLst/>
          </a:prstGeom>
          <a:ln>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904899" y="5788949"/>
            <a:ext cx="435315" cy="435315"/>
            <a:chOff x="4005943" y="2358285"/>
            <a:chExt cx="217714" cy="217714"/>
          </a:xfrm>
        </p:grpSpPr>
        <p:sp>
          <p:nvSpPr>
            <p:cNvPr id="4" name="Rectangle 3"/>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5" name="Oval 4"/>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9" name="Group 8"/>
          <p:cNvGrpSpPr/>
          <p:nvPr/>
        </p:nvGrpSpPr>
        <p:grpSpPr>
          <a:xfrm>
            <a:off x="6904899" y="6721860"/>
            <a:ext cx="435315" cy="435315"/>
            <a:chOff x="4005943" y="2358285"/>
            <a:chExt cx="217714" cy="217714"/>
          </a:xfrm>
        </p:grpSpPr>
        <p:sp>
          <p:nvSpPr>
            <p:cNvPr id="10" name="Rectangle 9"/>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11" name="Oval 10"/>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13" name="TextBox 12"/>
          <p:cNvSpPr txBox="1"/>
          <p:nvPr/>
        </p:nvSpPr>
        <p:spPr>
          <a:xfrm>
            <a:off x="7516017" y="5557162"/>
            <a:ext cx="16372679" cy="2464649"/>
          </a:xfrm>
          <a:prstGeom prst="rect">
            <a:avLst/>
          </a:prstGeom>
          <a:noFill/>
        </p:spPr>
        <p:txBody>
          <a:bodyPr wrap="square" lIns="0" tIns="0" rIns="182832" bIns="0" rtlCol="0">
            <a:spAutoFit/>
          </a:bodyPr>
          <a:lstStyle/>
          <a:p>
            <a:pPr>
              <a:lnSpc>
                <a:spcPct val="200000"/>
              </a:lnSpc>
            </a:pPr>
            <a:r>
              <a:rPr lang="es-MX" sz="2800" dirty="0">
                <a:solidFill>
                  <a:schemeClr val="tx1">
                    <a:alpha val="60000"/>
                  </a:schemeClr>
                </a:solidFill>
                <a:latin typeface="Titillium" charset="0"/>
                <a:ea typeface="Titillium" charset="0"/>
                <a:cs typeface="Titillium" charset="0"/>
              </a:rPr>
              <a:t>¿Conoce o ha escuchado de NOMBRE CANDIDATO?</a:t>
            </a:r>
          </a:p>
          <a:p>
            <a:pPr>
              <a:lnSpc>
                <a:spcPct val="200000"/>
              </a:lnSpc>
            </a:pPr>
            <a:r>
              <a:rPr lang="es-MX" sz="2800" dirty="0">
                <a:solidFill>
                  <a:schemeClr val="tx1">
                    <a:alpha val="60000"/>
                  </a:schemeClr>
                </a:solidFill>
                <a:latin typeface="Titillium" charset="0"/>
                <a:ea typeface="Titillium" charset="0"/>
                <a:cs typeface="Titillium" charset="0"/>
              </a:rPr>
              <a:t>Regresando al tema del Coronavirus, ¿qué tan preocupado está usted de ser contagiado con el Coronavirus?</a:t>
            </a:r>
          </a:p>
          <a:p>
            <a:pPr>
              <a:lnSpc>
                <a:spcPct val="200000"/>
              </a:lnSpc>
            </a:pPr>
            <a:r>
              <a:rPr lang="es-MX" sz="2800" dirty="0">
                <a:solidFill>
                  <a:schemeClr val="tx1">
                    <a:alpha val="60000"/>
                  </a:schemeClr>
                </a:solidFill>
                <a:latin typeface="Titillium" charset="0"/>
                <a:ea typeface="Titillium" charset="0"/>
                <a:cs typeface="Titillium" charset="0"/>
              </a:rPr>
              <a:t>¿Conoce o ha escuchado de NOMBRE CANDIDATO?</a:t>
            </a:r>
          </a:p>
        </p:txBody>
      </p:sp>
      <p:sp>
        <p:nvSpPr>
          <p:cNvPr id="14" name="TextBox 13"/>
          <p:cNvSpPr txBox="1"/>
          <p:nvPr/>
        </p:nvSpPr>
        <p:spPr>
          <a:xfrm>
            <a:off x="7516015" y="3526980"/>
            <a:ext cx="15782129" cy="1794402"/>
          </a:xfrm>
          <a:prstGeom prst="rect">
            <a:avLst/>
          </a:prstGeom>
          <a:noFill/>
        </p:spPr>
        <p:txBody>
          <a:bodyPr wrap="square" lIns="0" tIns="0" rIns="0" bIns="0" rtlCol="0">
            <a:spAutoFit/>
          </a:bodyPr>
          <a:lstStyle/>
          <a:p>
            <a:pPr>
              <a:lnSpc>
                <a:spcPct val="80000"/>
              </a:lnSpc>
            </a:pPr>
            <a:r>
              <a:rPr lang="es-MX" sz="7198" spc="600" dirty="0">
                <a:latin typeface="Titillium" charset="0"/>
                <a:ea typeface="Titillium" charset="0"/>
                <a:cs typeface="Titillium" charset="0"/>
              </a:rPr>
              <a:t>RECONOCIMIENTO DE NOMBRE DE LOS ASPIRANTES A SECRETARIO(A)</a:t>
            </a:r>
          </a:p>
        </p:txBody>
      </p:sp>
      <p:sp>
        <p:nvSpPr>
          <p:cNvPr id="23" name="Marcador de texto 3">
            <a:extLst>
              <a:ext uri="{FF2B5EF4-FFF2-40B4-BE49-F238E27FC236}">
                <a16:creationId xmlns:a16="http://schemas.microsoft.com/office/drawing/2014/main" id="{BA7D0B3B-7BCE-47F6-ABE8-6E9B7A7CDFC1}"/>
              </a:ext>
            </a:extLst>
          </p:cNvPr>
          <p:cNvSpPr txBox="1">
            <a:spLocks/>
          </p:cNvSpPr>
          <p:nvPr/>
        </p:nvSpPr>
        <p:spPr>
          <a:xfrm>
            <a:off x="1329832" y="1902702"/>
            <a:ext cx="11099661" cy="591600"/>
          </a:xfrm>
          <a:prstGeom prst="rect">
            <a:avLst/>
          </a:prstGeom>
        </p:spPr>
        <p:txBody>
          <a:bodyPr vert="horz" lIns="0" tIns="91422" rIns="182843" bIns="91422" rtlCol="0">
            <a:normAutofit/>
          </a:bodyPr>
          <a:lstStyle>
            <a:lvl1pPr marL="0" indent="0" algn="l" defTabSz="1828464" rtl="0" eaLnBrk="1" latinLnBrk="0" hangingPunct="1">
              <a:lnSpc>
                <a:spcPct val="90000"/>
              </a:lnSpc>
              <a:spcBef>
                <a:spcPts val="2000"/>
              </a:spcBef>
              <a:buFont typeface="Arial" panose="020B0604020202020204" pitchFamily="34" charset="0"/>
              <a:buNone/>
              <a:defRPr lang="en-US" sz="2666" b="1" i="0" kern="1200" baseline="0">
                <a:solidFill>
                  <a:schemeClr val="accent2"/>
                </a:solidFill>
                <a:effectLst/>
                <a:latin typeface="Raleway Black" charset="0"/>
                <a:ea typeface="Raleway Black" charset="0"/>
                <a:cs typeface="Raleway Black"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dirty="0">
                <a:solidFill>
                  <a:srgbClr val="49545C"/>
                </a:solidFill>
                <a:latin typeface="Helvetica neue light"/>
              </a:rPr>
              <a:t>ENCUESTA DE RECONOCIMIENTO</a:t>
            </a:r>
          </a:p>
        </p:txBody>
      </p:sp>
      <p:sp>
        <p:nvSpPr>
          <p:cNvPr id="25" name="Marcador de texto 2">
            <a:extLst>
              <a:ext uri="{FF2B5EF4-FFF2-40B4-BE49-F238E27FC236}">
                <a16:creationId xmlns:a16="http://schemas.microsoft.com/office/drawing/2014/main" id="{5E88531F-5EA1-41CD-990E-6243A60F54A6}"/>
              </a:ext>
            </a:extLst>
          </p:cNvPr>
          <p:cNvSpPr txBox="1">
            <a:spLocks/>
          </p:cNvSpPr>
          <p:nvPr/>
        </p:nvSpPr>
        <p:spPr>
          <a:xfrm>
            <a:off x="1259215" y="78178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a:latin typeface="Helvetica neue light"/>
              </a:rPr>
              <a:t>Cuestionario</a:t>
            </a:r>
          </a:p>
        </p:txBody>
      </p:sp>
      <p:grpSp>
        <p:nvGrpSpPr>
          <p:cNvPr id="34" name="Group 33">
            <a:extLst>
              <a:ext uri="{FF2B5EF4-FFF2-40B4-BE49-F238E27FC236}">
                <a16:creationId xmlns:a16="http://schemas.microsoft.com/office/drawing/2014/main" id="{0ADE9501-28E9-4B1D-9F59-A9B7171C8A45}"/>
              </a:ext>
            </a:extLst>
          </p:cNvPr>
          <p:cNvGrpSpPr/>
          <p:nvPr/>
        </p:nvGrpSpPr>
        <p:grpSpPr>
          <a:xfrm>
            <a:off x="6904899" y="7600792"/>
            <a:ext cx="435315" cy="435315"/>
            <a:chOff x="4005943" y="2358285"/>
            <a:chExt cx="217714" cy="217714"/>
          </a:xfrm>
        </p:grpSpPr>
        <p:sp>
          <p:nvSpPr>
            <p:cNvPr id="35" name="Rectangle 34">
              <a:extLst>
                <a:ext uri="{FF2B5EF4-FFF2-40B4-BE49-F238E27FC236}">
                  <a16:creationId xmlns:a16="http://schemas.microsoft.com/office/drawing/2014/main" id="{F7DC0E47-FC23-4F03-A631-0FAC0E0C6EF9}"/>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6" name="Oval 35">
              <a:extLst>
                <a:ext uri="{FF2B5EF4-FFF2-40B4-BE49-F238E27FC236}">
                  <a16:creationId xmlns:a16="http://schemas.microsoft.com/office/drawing/2014/main" id="{015C08C1-52AB-4130-8E62-96A176494EB6}"/>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32" name="Group 31">
            <a:extLst>
              <a:ext uri="{FF2B5EF4-FFF2-40B4-BE49-F238E27FC236}">
                <a16:creationId xmlns:a16="http://schemas.microsoft.com/office/drawing/2014/main" id="{445948F0-10B9-4E47-ADE4-7C6F1CD6FC63}"/>
              </a:ext>
            </a:extLst>
          </p:cNvPr>
          <p:cNvGrpSpPr/>
          <p:nvPr/>
        </p:nvGrpSpPr>
        <p:grpSpPr>
          <a:xfrm>
            <a:off x="6904899" y="10229692"/>
            <a:ext cx="435315" cy="435315"/>
            <a:chOff x="4005943" y="2358285"/>
            <a:chExt cx="217714" cy="217714"/>
          </a:xfrm>
        </p:grpSpPr>
        <p:sp>
          <p:nvSpPr>
            <p:cNvPr id="33" name="Rectangle 32">
              <a:extLst>
                <a:ext uri="{FF2B5EF4-FFF2-40B4-BE49-F238E27FC236}">
                  <a16:creationId xmlns:a16="http://schemas.microsoft.com/office/drawing/2014/main" id="{535E5AF7-9CCB-42C1-8C6C-C0E781C79E24}"/>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37" name="Oval 36">
              <a:extLst>
                <a:ext uri="{FF2B5EF4-FFF2-40B4-BE49-F238E27FC236}">
                  <a16:creationId xmlns:a16="http://schemas.microsoft.com/office/drawing/2014/main" id="{6568FA30-0F7E-49A9-8D9C-C459327A394A}"/>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grpSp>
        <p:nvGrpSpPr>
          <p:cNvPr id="38" name="Group 37">
            <a:extLst>
              <a:ext uri="{FF2B5EF4-FFF2-40B4-BE49-F238E27FC236}">
                <a16:creationId xmlns:a16="http://schemas.microsoft.com/office/drawing/2014/main" id="{E6D75A48-1699-4B8D-97D5-C540CA8B463A}"/>
              </a:ext>
            </a:extLst>
          </p:cNvPr>
          <p:cNvGrpSpPr/>
          <p:nvPr/>
        </p:nvGrpSpPr>
        <p:grpSpPr>
          <a:xfrm>
            <a:off x="6904899" y="11105992"/>
            <a:ext cx="435315" cy="435315"/>
            <a:chOff x="4005943" y="2358285"/>
            <a:chExt cx="217714" cy="217714"/>
          </a:xfrm>
        </p:grpSpPr>
        <p:sp>
          <p:nvSpPr>
            <p:cNvPr id="39" name="Rectangle 38">
              <a:extLst>
                <a:ext uri="{FF2B5EF4-FFF2-40B4-BE49-F238E27FC236}">
                  <a16:creationId xmlns:a16="http://schemas.microsoft.com/office/drawing/2014/main" id="{36F33054-7934-4C10-BD42-BE195C9A82BA}"/>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40" name="Oval 39">
              <a:extLst>
                <a:ext uri="{FF2B5EF4-FFF2-40B4-BE49-F238E27FC236}">
                  <a16:creationId xmlns:a16="http://schemas.microsoft.com/office/drawing/2014/main" id="{3D8911B0-3A10-462C-AB8C-4519FDFF1785}"/>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26" name="TextBox 25">
            <a:extLst>
              <a:ext uri="{FF2B5EF4-FFF2-40B4-BE49-F238E27FC236}">
                <a16:creationId xmlns:a16="http://schemas.microsoft.com/office/drawing/2014/main" id="{5405FD8A-50FC-4AF3-AE19-FFEE9BC42F4F}"/>
              </a:ext>
            </a:extLst>
          </p:cNvPr>
          <p:cNvSpPr txBox="1"/>
          <p:nvPr/>
        </p:nvSpPr>
        <p:spPr>
          <a:xfrm>
            <a:off x="7617842" y="8912416"/>
            <a:ext cx="15515419" cy="908262"/>
          </a:xfrm>
          <a:prstGeom prst="rect">
            <a:avLst/>
          </a:prstGeom>
          <a:noFill/>
        </p:spPr>
        <p:txBody>
          <a:bodyPr wrap="square" lIns="0" tIns="0" rIns="0" bIns="0" rtlCol="0">
            <a:spAutoFit/>
          </a:bodyPr>
          <a:lstStyle/>
          <a:p>
            <a:pPr>
              <a:lnSpc>
                <a:spcPct val="80000"/>
              </a:lnSpc>
            </a:pPr>
            <a:r>
              <a:rPr lang="en-US" sz="7198" spc="600" dirty="0">
                <a:latin typeface="Titillium" charset="0"/>
                <a:ea typeface="Titillium" charset="0"/>
                <a:cs typeface="Titillium" charset="0"/>
              </a:rPr>
              <a:t>D</a:t>
            </a:r>
            <a:r>
              <a:rPr lang="es-MX" sz="7198" spc="600" dirty="0">
                <a:latin typeface="Titillium" charset="0"/>
                <a:ea typeface="Titillium" charset="0"/>
                <a:cs typeface="Titillium" charset="0"/>
              </a:rPr>
              <a:t>EMOGRÁFICOS</a:t>
            </a:r>
          </a:p>
        </p:txBody>
      </p:sp>
      <p:grpSp>
        <p:nvGrpSpPr>
          <p:cNvPr id="27" name="Group 26">
            <a:extLst>
              <a:ext uri="{FF2B5EF4-FFF2-40B4-BE49-F238E27FC236}">
                <a16:creationId xmlns:a16="http://schemas.microsoft.com/office/drawing/2014/main" id="{88CFEB0F-84C5-454D-B94E-F5F8D015631F}"/>
              </a:ext>
            </a:extLst>
          </p:cNvPr>
          <p:cNvGrpSpPr/>
          <p:nvPr/>
        </p:nvGrpSpPr>
        <p:grpSpPr>
          <a:xfrm>
            <a:off x="6904899" y="10253548"/>
            <a:ext cx="435315" cy="435315"/>
            <a:chOff x="4005943" y="2358285"/>
            <a:chExt cx="217714" cy="217714"/>
          </a:xfrm>
        </p:grpSpPr>
        <p:sp>
          <p:nvSpPr>
            <p:cNvPr id="28" name="Rectangle 27">
              <a:extLst>
                <a:ext uri="{FF2B5EF4-FFF2-40B4-BE49-F238E27FC236}">
                  <a16:creationId xmlns:a16="http://schemas.microsoft.com/office/drawing/2014/main" id="{E1CAF5A4-061F-45D7-AAB5-CACBFEC9E1BE}"/>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41" name="Oval 40">
              <a:extLst>
                <a:ext uri="{FF2B5EF4-FFF2-40B4-BE49-F238E27FC236}">
                  <a16:creationId xmlns:a16="http://schemas.microsoft.com/office/drawing/2014/main" id="{BE246380-59C9-4996-9052-BD593E9C6333}"/>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43" name="TextBox 42">
            <a:extLst>
              <a:ext uri="{FF2B5EF4-FFF2-40B4-BE49-F238E27FC236}">
                <a16:creationId xmlns:a16="http://schemas.microsoft.com/office/drawing/2014/main" id="{517CFC19-4197-442C-90F9-CBAE14F5338B}"/>
              </a:ext>
            </a:extLst>
          </p:cNvPr>
          <p:cNvSpPr txBox="1"/>
          <p:nvPr/>
        </p:nvSpPr>
        <p:spPr>
          <a:xfrm>
            <a:off x="7498257" y="9968333"/>
            <a:ext cx="16199939" cy="1602875"/>
          </a:xfrm>
          <a:prstGeom prst="rect">
            <a:avLst/>
          </a:prstGeom>
          <a:noFill/>
        </p:spPr>
        <p:txBody>
          <a:bodyPr wrap="square" lIns="0" tIns="0" rIns="182832" bIns="0" rtlCol="0">
            <a:spAutoFit/>
          </a:bodyPr>
          <a:lstStyle>
            <a:defPPr>
              <a:defRPr lang="en-US"/>
            </a:defPPr>
            <a:lvl1pPr>
              <a:lnSpc>
                <a:spcPct val="200000"/>
              </a:lnSpc>
              <a:defRPr sz="2800">
                <a:solidFill>
                  <a:schemeClr val="tx1">
                    <a:alpha val="60000"/>
                  </a:schemeClr>
                </a:solidFill>
                <a:latin typeface="Titillium" charset="0"/>
                <a:ea typeface="Titillium" charset="0"/>
                <a:cs typeface="Titillium" charset="0"/>
              </a:defRPr>
            </a:lvl1pPr>
          </a:lstStyle>
          <a:p>
            <a:r>
              <a:rPr lang="es-MX" dirty="0"/>
              <a:t>Género</a:t>
            </a:r>
          </a:p>
          <a:p>
            <a:r>
              <a:rPr lang="es-MX" dirty="0"/>
              <a:t>¿Hasta qué año estudió usted?</a:t>
            </a:r>
          </a:p>
        </p:txBody>
      </p:sp>
      <p:grpSp>
        <p:nvGrpSpPr>
          <p:cNvPr id="44" name="Group 43">
            <a:extLst>
              <a:ext uri="{FF2B5EF4-FFF2-40B4-BE49-F238E27FC236}">
                <a16:creationId xmlns:a16="http://schemas.microsoft.com/office/drawing/2014/main" id="{390135BD-11FF-49EF-B419-EC7A684D130A}"/>
              </a:ext>
            </a:extLst>
          </p:cNvPr>
          <p:cNvGrpSpPr/>
          <p:nvPr/>
        </p:nvGrpSpPr>
        <p:grpSpPr>
          <a:xfrm>
            <a:off x="6904899" y="11129848"/>
            <a:ext cx="435315" cy="435315"/>
            <a:chOff x="4005943" y="2358285"/>
            <a:chExt cx="217714" cy="217714"/>
          </a:xfrm>
        </p:grpSpPr>
        <p:sp>
          <p:nvSpPr>
            <p:cNvPr id="45" name="Rectangle 44">
              <a:extLst>
                <a:ext uri="{FF2B5EF4-FFF2-40B4-BE49-F238E27FC236}">
                  <a16:creationId xmlns:a16="http://schemas.microsoft.com/office/drawing/2014/main" id="{AEE565B5-6F2F-4EAC-8C0C-A587A659F5C4}"/>
                </a:ext>
              </a:extLst>
            </p:cNvPr>
            <p:cNvSpPr/>
            <p:nvPr/>
          </p:nvSpPr>
          <p:spPr>
            <a:xfrm>
              <a:off x="4005943" y="2358285"/>
              <a:ext cx="217714"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99">
                <a:solidFill>
                  <a:schemeClr val="tx1"/>
                </a:solidFill>
                <a:latin typeface="+mj-lt"/>
                <a:ea typeface="Titillium Light" charset="0"/>
                <a:cs typeface="Titillium Light" charset="0"/>
              </a:endParaRPr>
            </a:p>
          </p:txBody>
        </p:sp>
        <p:sp>
          <p:nvSpPr>
            <p:cNvPr id="46" name="Oval 45">
              <a:extLst>
                <a:ext uri="{FF2B5EF4-FFF2-40B4-BE49-F238E27FC236}">
                  <a16:creationId xmlns:a16="http://schemas.microsoft.com/office/drawing/2014/main" id="{F98F1BE4-8AD0-4727-ACCA-08FC10E6512B}"/>
                </a:ext>
              </a:extLst>
            </p:cNvPr>
            <p:cNvSpPr/>
            <p:nvPr/>
          </p:nvSpPr>
          <p:spPr>
            <a:xfrm>
              <a:off x="4084985" y="2434344"/>
              <a:ext cx="59631" cy="65594"/>
            </a:xfrm>
            <a:prstGeom prst="ellipse">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grpSp>
      <p:sp>
        <p:nvSpPr>
          <p:cNvPr id="6"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8349CF20-23F5-4BB8-8030-06123C01315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7" name="Slide Number">
            <a:extLst>
              <a:ext uri="{FF2B5EF4-FFF2-40B4-BE49-F238E27FC236}">
                <a16:creationId xmlns:a16="http://schemas.microsoft.com/office/drawing/2014/main" id="{29D26401-18E7-4617-97DE-85FD072076C3}"/>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28</a:t>
            </a:fld>
            <a:endParaRPr lang="es-MX" dirty="0"/>
          </a:p>
        </p:txBody>
      </p:sp>
    </p:spTree>
    <p:extLst>
      <p:ext uri="{BB962C8B-B14F-4D97-AF65-F5344CB8AC3E}">
        <p14:creationId xmlns:p14="http://schemas.microsoft.com/office/powerpoint/2010/main" val="325217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2711E-8C93-4E34-B0C8-1C1F5A573872}"/>
              </a:ext>
            </a:extLst>
          </p:cNvPr>
          <p:cNvSpPr>
            <a:spLocks noChangeAspect="1"/>
          </p:cNvSpPr>
          <p:nvPr/>
        </p:nvSpPr>
        <p:spPr>
          <a:xfrm rot="16200000">
            <a:off x="5270666" y="-5270667"/>
            <a:ext cx="13836319" cy="24377652"/>
          </a:xfrm>
          <a:prstGeom prst="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2">
            <a:extLst>
              <a:ext uri="{FF2B5EF4-FFF2-40B4-BE49-F238E27FC236}">
                <a16:creationId xmlns:a16="http://schemas.microsoft.com/office/drawing/2014/main" id="{97E28759-9B46-4329-847D-C9F28C23A769}"/>
              </a:ext>
            </a:extLst>
          </p:cNvPr>
          <p:cNvSpPr>
            <a:spLocks/>
          </p:cNvSpPr>
          <p:nvPr/>
        </p:nvSpPr>
        <p:spPr bwMode="auto">
          <a:xfrm>
            <a:off x="10033209" y="7277920"/>
            <a:ext cx="11337399" cy="2133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6600" dirty="0">
                <a:solidFill>
                  <a:schemeClr val="bg1"/>
                </a:solidFill>
                <a:latin typeface="Helvetica neue light"/>
                <a:cs typeface="Raleway Regular"/>
              </a:rPr>
              <a:t>Resultados de la Encuesta de </a:t>
            </a:r>
          </a:p>
          <a:p>
            <a:pPr algn="ctr">
              <a:defRPr/>
            </a:pPr>
            <a:r>
              <a:rPr lang="es-ES" sz="6600" dirty="0">
                <a:solidFill>
                  <a:schemeClr val="bg1"/>
                </a:solidFill>
                <a:latin typeface="Helvetica neue light"/>
                <a:cs typeface="Raleway Regular"/>
              </a:rPr>
              <a:t>Reconocimiento</a:t>
            </a:r>
            <a:endParaRPr lang="es-ES" sz="1600" dirty="0">
              <a:solidFill>
                <a:schemeClr val="bg1"/>
              </a:solidFill>
              <a:latin typeface="Helvetica neue light"/>
              <a:cs typeface="Raleway Regular"/>
            </a:endParaRPr>
          </a:p>
        </p:txBody>
      </p:sp>
      <p:sp>
        <p:nvSpPr>
          <p:cNvPr id="5" name="Line 5">
            <a:extLst>
              <a:ext uri="{FF2B5EF4-FFF2-40B4-BE49-F238E27FC236}">
                <a16:creationId xmlns:a16="http://schemas.microsoft.com/office/drawing/2014/main" id="{74EF35E6-0CBA-414B-82CB-4A3C45191D5F}"/>
              </a:ext>
            </a:extLst>
          </p:cNvPr>
          <p:cNvSpPr>
            <a:spLocks noChangeShapeType="1"/>
          </p:cNvSpPr>
          <p:nvPr/>
        </p:nvSpPr>
        <p:spPr bwMode="auto">
          <a:xfrm>
            <a:off x="12545545" y="6858000"/>
            <a:ext cx="6312726"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6000" dirty="0">
              <a:effectLst>
                <a:outerShdw blurRad="38100" dist="38100" dir="2700000" algn="tl">
                  <a:srgbClr val="DDDDDD"/>
                </a:outerShdw>
              </a:effectLst>
              <a:latin typeface="Gill Sans" charset="0"/>
              <a:cs typeface="Gill Sans" charset="0"/>
              <a:sym typeface="Gill Sans" charset="0"/>
            </a:endParaRPr>
          </a:p>
        </p:txBody>
      </p:sp>
      <p:sp>
        <p:nvSpPr>
          <p:cNvPr id="2" name="AutoShape 2">
            <a:extLst>
              <a:ext uri="{FF2B5EF4-FFF2-40B4-BE49-F238E27FC236}">
                <a16:creationId xmlns:a16="http://schemas.microsoft.com/office/drawing/2014/main" id="{E98F7449-9A7A-4CA4-85B3-8CEF136BA5BE}"/>
              </a:ext>
            </a:extLst>
          </p:cNvPr>
          <p:cNvSpPr>
            <a:spLocks/>
          </p:cNvSpPr>
          <p:nvPr/>
        </p:nvSpPr>
        <p:spPr bwMode="auto">
          <a:xfrm>
            <a:off x="14231957" y="3341706"/>
            <a:ext cx="2939907" cy="316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19900" dirty="0">
                <a:solidFill>
                  <a:schemeClr val="bg1"/>
                </a:solidFill>
                <a:latin typeface="Helvetica neue light"/>
                <a:cs typeface="Raleway Regular"/>
              </a:rPr>
              <a:t>09</a:t>
            </a:r>
            <a:endParaRPr lang="es-ES" sz="4400" dirty="0">
              <a:solidFill>
                <a:schemeClr val="bg1"/>
              </a:solidFill>
              <a:latin typeface="Helvetica neue light"/>
              <a:cs typeface="Raleway Regular"/>
            </a:endParaRPr>
          </a:p>
        </p:txBody>
      </p:sp>
    </p:spTree>
    <p:extLst>
      <p:ext uri="{BB962C8B-B14F-4D97-AF65-F5344CB8AC3E}">
        <p14:creationId xmlns:p14="http://schemas.microsoft.com/office/powerpoint/2010/main" val="116911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5;p25">
            <a:extLst>
              <a:ext uri="{FF2B5EF4-FFF2-40B4-BE49-F238E27FC236}">
                <a16:creationId xmlns:a16="http://schemas.microsoft.com/office/drawing/2014/main" id="{1904E6D8-306C-490E-9035-05F4BDAA6594}"/>
              </a:ext>
            </a:extLst>
          </p:cNvPr>
          <p:cNvSpPr txBox="1">
            <a:spLocks/>
          </p:cNvSpPr>
          <p:nvPr/>
        </p:nvSpPr>
        <p:spPr>
          <a:xfrm>
            <a:off x="770806" y="6083615"/>
            <a:ext cx="5369320" cy="1477061"/>
          </a:xfrm>
          <a:prstGeom prst="rect">
            <a:avLst/>
          </a:prstGeom>
        </p:spPr>
        <p:txBody>
          <a:bodyPr spcFirstLastPara="1" vert="horz" wrap="square" lIns="243737" tIns="243737" rIns="243737" bIns="243737" rtlCol="0" anchor="t" anchorCtr="0">
            <a:noAutofit/>
          </a:bodyPr>
          <a:lstStyle>
            <a:lvl1pPr algn="l" defTabSz="1828464" rtl="0" eaLnBrk="1" latinLnBrk="0" hangingPunct="1">
              <a:lnSpc>
                <a:spcPct val="90000"/>
              </a:lnSpc>
              <a:spcBef>
                <a:spcPct val="0"/>
              </a:spcBef>
              <a:buNone/>
              <a:defRPr lang="en-US" sz="6000" kern="1200">
                <a:solidFill>
                  <a:schemeClr val="tx1"/>
                </a:solidFill>
                <a:latin typeface="Lato Light"/>
                <a:ea typeface="+mj-ea"/>
                <a:cs typeface="Lato Light"/>
              </a:defRPr>
            </a:lvl1pPr>
          </a:lstStyle>
          <a:p>
            <a:pPr algn="ctr">
              <a:spcBef>
                <a:spcPts val="0"/>
              </a:spcBef>
            </a:pPr>
            <a:r>
              <a:rPr lang="es-MX" dirty="0">
                <a:solidFill>
                  <a:srgbClr val="2D4A5C"/>
                </a:solidFill>
                <a:latin typeface="Helvetica neue light"/>
              </a:rPr>
              <a:t>CONTENIDO</a:t>
            </a:r>
          </a:p>
        </p:txBody>
      </p:sp>
      <p:sp>
        <p:nvSpPr>
          <p:cNvPr id="3" name="Google Shape;266;p25">
            <a:extLst>
              <a:ext uri="{FF2B5EF4-FFF2-40B4-BE49-F238E27FC236}">
                <a16:creationId xmlns:a16="http://schemas.microsoft.com/office/drawing/2014/main" id="{A28B231E-434C-442B-89A8-0C00B4138C86}"/>
              </a:ext>
            </a:extLst>
          </p:cNvPr>
          <p:cNvSpPr/>
          <p:nvPr/>
        </p:nvSpPr>
        <p:spPr>
          <a:xfrm>
            <a:off x="7191340" y="5900293"/>
            <a:ext cx="11676956" cy="1998679"/>
          </a:xfrm>
          <a:prstGeom prst="homePlate">
            <a:avLst>
              <a:gd name="adj" fmla="val 35440"/>
            </a:avLst>
          </a:prstGeom>
          <a:solidFill>
            <a:srgbClr val="49545C"/>
          </a:solidFill>
          <a:ln>
            <a:noFill/>
          </a:ln>
        </p:spPr>
        <p:txBody>
          <a:bodyPr spcFirstLastPara="1" wrap="square" lIns="243737" tIns="121835" rIns="243737" bIns="121835" anchor="ctr" anchorCtr="0">
            <a:noAutofit/>
          </a:bodyPr>
          <a:lstStyle/>
          <a:p>
            <a:pPr>
              <a:buSzPts val="1100"/>
            </a:pPr>
            <a:endParaRPr lang="es-MX" sz="9598">
              <a:latin typeface="Helvetica neue light"/>
            </a:endParaRPr>
          </a:p>
        </p:txBody>
      </p:sp>
      <p:sp>
        <p:nvSpPr>
          <p:cNvPr id="4" name="Google Shape;267;p25">
            <a:extLst>
              <a:ext uri="{FF2B5EF4-FFF2-40B4-BE49-F238E27FC236}">
                <a16:creationId xmlns:a16="http://schemas.microsoft.com/office/drawing/2014/main" id="{079A0593-1A72-4DC3-BE43-5E98DE85E720}"/>
              </a:ext>
            </a:extLst>
          </p:cNvPr>
          <p:cNvSpPr/>
          <p:nvPr/>
        </p:nvSpPr>
        <p:spPr>
          <a:xfrm>
            <a:off x="7191344" y="3940995"/>
            <a:ext cx="6612583" cy="1998679"/>
          </a:xfrm>
          <a:prstGeom prst="homePlate">
            <a:avLst>
              <a:gd name="adj" fmla="val 35440"/>
            </a:avLst>
          </a:prstGeom>
          <a:solidFill>
            <a:srgbClr val="6BB0DB"/>
          </a:solidFill>
          <a:ln>
            <a:noFill/>
          </a:ln>
        </p:spPr>
        <p:txBody>
          <a:bodyPr spcFirstLastPara="1" wrap="square" lIns="243737" tIns="121835" rIns="243737" bIns="121835" anchor="ctr" anchorCtr="0">
            <a:noAutofit/>
          </a:bodyPr>
          <a:lstStyle/>
          <a:p>
            <a:pPr>
              <a:buSzPts val="1100"/>
            </a:pPr>
            <a:endParaRPr lang="es-MX" sz="9598">
              <a:latin typeface="Helvetica neue light"/>
            </a:endParaRPr>
          </a:p>
        </p:txBody>
      </p:sp>
      <p:sp>
        <p:nvSpPr>
          <p:cNvPr id="6" name="Google Shape;269;p25">
            <a:extLst>
              <a:ext uri="{FF2B5EF4-FFF2-40B4-BE49-F238E27FC236}">
                <a16:creationId xmlns:a16="http://schemas.microsoft.com/office/drawing/2014/main" id="{7612D758-F9A6-4E91-BE46-4B1885CF7DAE}"/>
              </a:ext>
            </a:extLst>
          </p:cNvPr>
          <p:cNvSpPr/>
          <p:nvPr/>
        </p:nvSpPr>
        <p:spPr>
          <a:xfrm>
            <a:off x="7191340" y="1949831"/>
            <a:ext cx="12345168" cy="1998679"/>
          </a:xfrm>
          <a:prstGeom prst="homePlate">
            <a:avLst>
              <a:gd name="adj" fmla="val 35440"/>
            </a:avLst>
          </a:prstGeom>
          <a:solidFill>
            <a:srgbClr val="2D4A5C"/>
          </a:solidFill>
          <a:ln>
            <a:noFill/>
          </a:ln>
        </p:spPr>
        <p:txBody>
          <a:bodyPr spcFirstLastPara="1" wrap="square" lIns="243737" tIns="121835" rIns="243737" bIns="121835" anchor="ctr" anchorCtr="0">
            <a:noAutofit/>
          </a:bodyPr>
          <a:lstStyle/>
          <a:p>
            <a:pPr>
              <a:buSzPts val="1100"/>
            </a:pPr>
            <a:endParaRPr lang="es-MX" sz="9598">
              <a:latin typeface="Helvetica neue light"/>
            </a:endParaRPr>
          </a:p>
        </p:txBody>
      </p:sp>
      <p:sp>
        <p:nvSpPr>
          <p:cNvPr id="7" name="Google Shape;279;p25">
            <a:extLst>
              <a:ext uri="{FF2B5EF4-FFF2-40B4-BE49-F238E27FC236}">
                <a16:creationId xmlns:a16="http://schemas.microsoft.com/office/drawing/2014/main" id="{9DCC40D0-707C-43FD-9897-AA8A34035A4C}"/>
              </a:ext>
            </a:extLst>
          </p:cNvPr>
          <p:cNvSpPr txBox="1"/>
          <p:nvPr/>
        </p:nvSpPr>
        <p:spPr>
          <a:xfrm>
            <a:off x="7358567" y="2337154"/>
            <a:ext cx="2104575" cy="1198888"/>
          </a:xfrm>
          <a:prstGeom prst="rect">
            <a:avLst/>
          </a:prstGeom>
          <a:noFill/>
          <a:ln>
            <a:noFill/>
          </a:ln>
        </p:spPr>
        <p:txBody>
          <a:bodyPr spcFirstLastPara="1" wrap="square" lIns="243737" tIns="121835" rIns="243737" bIns="121835" anchor="ctr" anchorCtr="0">
            <a:noAutofit/>
          </a:bodyPr>
          <a:lstStyle/>
          <a:p>
            <a:pPr algn="ctr"/>
            <a:r>
              <a:rPr lang="es-MX" sz="6398" b="1" dirty="0">
                <a:solidFill>
                  <a:srgbClr val="FFFFFF"/>
                </a:solidFill>
                <a:latin typeface="Helvetica neue light"/>
                <a:ea typeface="Nixie One"/>
                <a:cs typeface="Nixie One"/>
                <a:sym typeface="Nixie One"/>
              </a:rPr>
              <a:t>07</a:t>
            </a:r>
          </a:p>
        </p:txBody>
      </p:sp>
      <p:cxnSp>
        <p:nvCxnSpPr>
          <p:cNvPr id="8" name="Google Shape;280;p25">
            <a:extLst>
              <a:ext uri="{FF2B5EF4-FFF2-40B4-BE49-F238E27FC236}">
                <a16:creationId xmlns:a16="http://schemas.microsoft.com/office/drawing/2014/main" id="{71A6BCBE-4F6E-4B3F-8AB9-505EB699585A}"/>
              </a:ext>
            </a:extLst>
          </p:cNvPr>
          <p:cNvCxnSpPr>
            <a:cxnSpLocks/>
          </p:cNvCxnSpPr>
          <p:nvPr/>
        </p:nvCxnSpPr>
        <p:spPr>
          <a:xfrm>
            <a:off x="9140829" y="2412836"/>
            <a:ext cx="0" cy="1047727"/>
          </a:xfrm>
          <a:prstGeom prst="straightConnector1">
            <a:avLst/>
          </a:prstGeom>
          <a:noFill/>
          <a:ln w="9525" cap="rnd" cmpd="sng">
            <a:solidFill>
              <a:srgbClr val="FFFFFF"/>
            </a:solidFill>
            <a:prstDash val="solid"/>
            <a:round/>
            <a:headEnd type="none" w="sm" len="sm"/>
            <a:tailEnd type="none" w="sm" len="sm"/>
          </a:ln>
        </p:spPr>
      </p:cxnSp>
      <p:sp>
        <p:nvSpPr>
          <p:cNvPr id="9" name="Google Shape;281;p25">
            <a:extLst>
              <a:ext uri="{FF2B5EF4-FFF2-40B4-BE49-F238E27FC236}">
                <a16:creationId xmlns:a16="http://schemas.microsoft.com/office/drawing/2014/main" id="{D8831BD5-CB8B-4EDE-ADF6-F465399380BA}"/>
              </a:ext>
            </a:extLst>
          </p:cNvPr>
          <p:cNvSpPr txBox="1"/>
          <p:nvPr/>
        </p:nvSpPr>
        <p:spPr>
          <a:xfrm>
            <a:off x="9251383" y="2372945"/>
            <a:ext cx="10285124" cy="1187691"/>
          </a:xfrm>
          <a:prstGeom prst="rect">
            <a:avLst/>
          </a:prstGeom>
          <a:noFill/>
          <a:ln>
            <a:noFill/>
          </a:ln>
        </p:spPr>
        <p:txBody>
          <a:bodyPr spcFirstLastPara="1" wrap="square" lIns="243737" tIns="121835" rIns="243737" bIns="121835" anchor="ctr" anchorCtr="0">
            <a:noAutofit/>
          </a:bodyPr>
          <a:lstStyle/>
          <a:p>
            <a:pPr>
              <a:lnSpc>
                <a:spcPct val="83333"/>
              </a:lnSpc>
            </a:pPr>
            <a:r>
              <a:rPr lang="es-MX" sz="3199" b="1" dirty="0">
                <a:solidFill>
                  <a:srgbClr val="FFFFFF"/>
                </a:solidFill>
                <a:latin typeface="Helvetica neue light"/>
                <a:ea typeface="Nixie One"/>
                <a:cs typeface="Nixie One"/>
                <a:sym typeface="Nixie One"/>
              </a:rPr>
              <a:t>Candidaturas a la Presidencia y Secretaría General</a:t>
            </a:r>
            <a:endParaRPr lang="es-MX" sz="9598" dirty="0">
              <a:solidFill>
                <a:srgbClr val="FFFFFF"/>
              </a:solidFill>
              <a:latin typeface="Helvetica neue light"/>
              <a:ea typeface="Nixie One"/>
              <a:cs typeface="Nixie One"/>
              <a:sym typeface="Nixie One"/>
            </a:endParaRPr>
          </a:p>
        </p:txBody>
      </p:sp>
      <p:cxnSp>
        <p:nvCxnSpPr>
          <p:cNvPr id="11" name="Google Shape;283;p25">
            <a:extLst>
              <a:ext uri="{FF2B5EF4-FFF2-40B4-BE49-F238E27FC236}">
                <a16:creationId xmlns:a16="http://schemas.microsoft.com/office/drawing/2014/main" id="{6B16BC8F-7904-4ED8-9391-3D4D232FEAE8}"/>
              </a:ext>
            </a:extLst>
          </p:cNvPr>
          <p:cNvCxnSpPr>
            <a:cxnSpLocks/>
          </p:cNvCxnSpPr>
          <p:nvPr/>
        </p:nvCxnSpPr>
        <p:spPr>
          <a:xfrm>
            <a:off x="9140827" y="4379710"/>
            <a:ext cx="0" cy="1047727"/>
          </a:xfrm>
          <a:prstGeom prst="straightConnector1">
            <a:avLst/>
          </a:prstGeom>
          <a:noFill/>
          <a:ln w="9525" cap="rnd" cmpd="sng">
            <a:solidFill>
              <a:srgbClr val="FFFFFF"/>
            </a:solidFill>
            <a:prstDash val="solid"/>
            <a:round/>
            <a:headEnd type="none" w="sm" len="sm"/>
            <a:tailEnd type="none" w="sm" len="sm"/>
          </a:ln>
        </p:spPr>
      </p:cxnSp>
      <p:sp>
        <p:nvSpPr>
          <p:cNvPr id="13" name="Google Shape;285;p25">
            <a:extLst>
              <a:ext uri="{FF2B5EF4-FFF2-40B4-BE49-F238E27FC236}">
                <a16:creationId xmlns:a16="http://schemas.microsoft.com/office/drawing/2014/main" id="{4CE1512E-26FA-4B95-8A3D-AA9296FF8756}"/>
              </a:ext>
            </a:extLst>
          </p:cNvPr>
          <p:cNvSpPr txBox="1"/>
          <p:nvPr/>
        </p:nvSpPr>
        <p:spPr>
          <a:xfrm>
            <a:off x="7358637" y="4333066"/>
            <a:ext cx="2104575" cy="1198888"/>
          </a:xfrm>
          <a:prstGeom prst="rect">
            <a:avLst/>
          </a:prstGeom>
          <a:noFill/>
          <a:ln>
            <a:noFill/>
          </a:ln>
        </p:spPr>
        <p:txBody>
          <a:bodyPr spcFirstLastPara="1" wrap="square" lIns="243737" tIns="121835" rIns="243737" bIns="121835" anchor="ctr" anchorCtr="0">
            <a:noAutofit/>
          </a:bodyPr>
          <a:lstStyle/>
          <a:p>
            <a:pPr algn="ctr"/>
            <a:r>
              <a:rPr lang="es-MX" sz="6398" b="1" dirty="0">
                <a:solidFill>
                  <a:srgbClr val="FFFFFF"/>
                </a:solidFill>
                <a:latin typeface="Helvetica neue light"/>
                <a:ea typeface="Nixie One"/>
                <a:cs typeface="Nixie One"/>
                <a:sym typeface="Nixie One"/>
              </a:rPr>
              <a:t>08</a:t>
            </a:r>
          </a:p>
        </p:txBody>
      </p:sp>
      <p:cxnSp>
        <p:nvCxnSpPr>
          <p:cNvPr id="14" name="Google Shape;286;p25">
            <a:extLst>
              <a:ext uri="{FF2B5EF4-FFF2-40B4-BE49-F238E27FC236}">
                <a16:creationId xmlns:a16="http://schemas.microsoft.com/office/drawing/2014/main" id="{17295E9B-504D-4F13-81A4-6E74969C8D62}"/>
              </a:ext>
            </a:extLst>
          </p:cNvPr>
          <p:cNvCxnSpPr>
            <a:cxnSpLocks/>
          </p:cNvCxnSpPr>
          <p:nvPr/>
        </p:nvCxnSpPr>
        <p:spPr>
          <a:xfrm>
            <a:off x="9140831" y="4408737"/>
            <a:ext cx="0" cy="1047727"/>
          </a:xfrm>
          <a:prstGeom prst="straightConnector1">
            <a:avLst/>
          </a:prstGeom>
          <a:noFill/>
          <a:ln w="9525" cap="rnd" cmpd="sng">
            <a:solidFill>
              <a:srgbClr val="FFFFFF"/>
            </a:solidFill>
            <a:prstDash val="solid"/>
            <a:round/>
            <a:headEnd type="none" w="sm" len="sm"/>
            <a:tailEnd type="none" w="sm" len="sm"/>
          </a:ln>
        </p:spPr>
      </p:cxnSp>
      <p:sp>
        <p:nvSpPr>
          <p:cNvPr id="15" name="Google Shape;287;p25">
            <a:extLst>
              <a:ext uri="{FF2B5EF4-FFF2-40B4-BE49-F238E27FC236}">
                <a16:creationId xmlns:a16="http://schemas.microsoft.com/office/drawing/2014/main" id="{D023BDD1-F29B-4B60-97C4-7CCFC11FC18C}"/>
              </a:ext>
            </a:extLst>
          </p:cNvPr>
          <p:cNvSpPr txBox="1"/>
          <p:nvPr/>
        </p:nvSpPr>
        <p:spPr>
          <a:xfrm>
            <a:off x="9251415" y="4181941"/>
            <a:ext cx="4885280" cy="1530801"/>
          </a:xfrm>
          <a:prstGeom prst="rect">
            <a:avLst/>
          </a:prstGeom>
          <a:noFill/>
          <a:ln>
            <a:noFill/>
          </a:ln>
        </p:spPr>
        <p:txBody>
          <a:bodyPr spcFirstLastPara="1" wrap="square" lIns="243737" tIns="121835" rIns="243737" bIns="121835" anchor="ctr" anchorCtr="0">
            <a:noAutofit/>
          </a:bodyPr>
          <a:lstStyle/>
          <a:p>
            <a:pPr>
              <a:lnSpc>
                <a:spcPct val="83333"/>
              </a:lnSpc>
            </a:pPr>
            <a:r>
              <a:rPr lang="es-MX" sz="3199" b="1" dirty="0">
                <a:solidFill>
                  <a:srgbClr val="FFFFFF"/>
                </a:solidFill>
                <a:latin typeface="Helvetica neue light"/>
                <a:ea typeface="Nixie One"/>
                <a:cs typeface="Nixie One"/>
                <a:sym typeface="Nixie One"/>
              </a:rPr>
              <a:t>Cuestionario</a:t>
            </a:r>
            <a:endParaRPr lang="es-MX" sz="9598" dirty="0">
              <a:solidFill>
                <a:srgbClr val="FFFFFF"/>
              </a:solidFill>
              <a:latin typeface="Helvetica neue light"/>
              <a:ea typeface="Nixie One"/>
              <a:cs typeface="Nixie One"/>
              <a:sym typeface="Nixie One"/>
            </a:endParaRPr>
          </a:p>
        </p:txBody>
      </p:sp>
      <p:sp>
        <p:nvSpPr>
          <p:cNvPr id="16" name="Google Shape;288;p25">
            <a:extLst>
              <a:ext uri="{FF2B5EF4-FFF2-40B4-BE49-F238E27FC236}">
                <a16:creationId xmlns:a16="http://schemas.microsoft.com/office/drawing/2014/main" id="{A8A28D8B-AAD4-4E5C-A603-03D5A31CE8AE}"/>
              </a:ext>
            </a:extLst>
          </p:cNvPr>
          <p:cNvSpPr txBox="1"/>
          <p:nvPr/>
        </p:nvSpPr>
        <p:spPr>
          <a:xfrm>
            <a:off x="7358640" y="6280826"/>
            <a:ext cx="2104575" cy="1198888"/>
          </a:xfrm>
          <a:prstGeom prst="rect">
            <a:avLst/>
          </a:prstGeom>
          <a:noFill/>
          <a:ln>
            <a:noFill/>
          </a:ln>
        </p:spPr>
        <p:txBody>
          <a:bodyPr spcFirstLastPara="1" wrap="square" lIns="243737" tIns="121835" rIns="243737" bIns="121835" anchor="ctr" anchorCtr="0">
            <a:noAutofit/>
          </a:bodyPr>
          <a:lstStyle/>
          <a:p>
            <a:pPr algn="ctr"/>
            <a:r>
              <a:rPr lang="es-MX" sz="6398" b="1" dirty="0">
                <a:solidFill>
                  <a:srgbClr val="FFFFFF"/>
                </a:solidFill>
                <a:latin typeface="Helvetica neue light"/>
                <a:ea typeface="Nixie One"/>
                <a:cs typeface="Nixie One"/>
                <a:sym typeface="Nixie One"/>
              </a:rPr>
              <a:t>09</a:t>
            </a:r>
          </a:p>
        </p:txBody>
      </p:sp>
      <p:cxnSp>
        <p:nvCxnSpPr>
          <p:cNvPr id="17" name="Google Shape;289;p25">
            <a:extLst>
              <a:ext uri="{FF2B5EF4-FFF2-40B4-BE49-F238E27FC236}">
                <a16:creationId xmlns:a16="http://schemas.microsoft.com/office/drawing/2014/main" id="{0EFC004A-32E4-456B-B098-792C1B3086D7}"/>
              </a:ext>
            </a:extLst>
          </p:cNvPr>
          <p:cNvCxnSpPr>
            <a:cxnSpLocks/>
          </p:cNvCxnSpPr>
          <p:nvPr/>
        </p:nvCxnSpPr>
        <p:spPr>
          <a:xfrm>
            <a:off x="9140825" y="6356475"/>
            <a:ext cx="0" cy="1047727"/>
          </a:xfrm>
          <a:prstGeom prst="straightConnector1">
            <a:avLst/>
          </a:prstGeom>
          <a:noFill/>
          <a:ln w="9525" cap="rnd" cmpd="sng">
            <a:solidFill>
              <a:srgbClr val="FFFFFF"/>
            </a:solidFill>
            <a:prstDash val="solid"/>
            <a:round/>
            <a:headEnd type="none" w="sm" len="sm"/>
            <a:tailEnd type="none" w="sm" len="sm"/>
          </a:ln>
        </p:spPr>
      </p:cxnSp>
      <p:sp>
        <p:nvSpPr>
          <p:cNvPr id="18" name="Google Shape;290;p25">
            <a:extLst>
              <a:ext uri="{FF2B5EF4-FFF2-40B4-BE49-F238E27FC236}">
                <a16:creationId xmlns:a16="http://schemas.microsoft.com/office/drawing/2014/main" id="{C8A9D257-9A69-4FB0-9CAC-D176FA3B5776}"/>
              </a:ext>
            </a:extLst>
          </p:cNvPr>
          <p:cNvSpPr txBox="1"/>
          <p:nvPr/>
        </p:nvSpPr>
        <p:spPr>
          <a:xfrm>
            <a:off x="9251408" y="6185742"/>
            <a:ext cx="8649733" cy="1530801"/>
          </a:xfrm>
          <a:prstGeom prst="rect">
            <a:avLst/>
          </a:prstGeom>
          <a:noFill/>
          <a:ln>
            <a:noFill/>
          </a:ln>
        </p:spPr>
        <p:txBody>
          <a:bodyPr spcFirstLastPara="1" wrap="square" lIns="243737" tIns="121835" rIns="243737" bIns="121835" anchor="ctr" anchorCtr="0">
            <a:noAutofit/>
          </a:bodyPr>
          <a:lstStyle/>
          <a:p>
            <a:pPr>
              <a:lnSpc>
                <a:spcPct val="83333"/>
              </a:lnSpc>
            </a:pPr>
            <a:r>
              <a:rPr lang="es-MX" sz="3199" b="1" dirty="0">
                <a:solidFill>
                  <a:srgbClr val="FFFFFF"/>
                </a:solidFill>
                <a:latin typeface="Helvetica neue light"/>
                <a:ea typeface="Nixie One"/>
                <a:cs typeface="Nixie One"/>
                <a:sym typeface="Nixie One"/>
              </a:rPr>
              <a:t>Resultados de la Encuesta de Reconocimiento</a:t>
            </a:r>
            <a:endParaRPr lang="es-MX" sz="9598" dirty="0">
              <a:solidFill>
                <a:srgbClr val="FFFFFF"/>
              </a:solidFill>
              <a:latin typeface="Helvetica neue light"/>
              <a:ea typeface="Nixie One"/>
              <a:cs typeface="Nixie One"/>
              <a:sym typeface="Nixie One"/>
            </a:endParaRPr>
          </a:p>
        </p:txBody>
      </p:sp>
      <p:sp>
        <p:nvSpPr>
          <p:cNvPr id="19" name="Google Shape;266;p25">
            <a:extLst>
              <a:ext uri="{FF2B5EF4-FFF2-40B4-BE49-F238E27FC236}">
                <a16:creationId xmlns:a16="http://schemas.microsoft.com/office/drawing/2014/main" id="{EC33E94E-1F62-409A-AAFF-983E7292C825}"/>
              </a:ext>
            </a:extLst>
          </p:cNvPr>
          <p:cNvSpPr/>
          <p:nvPr/>
        </p:nvSpPr>
        <p:spPr>
          <a:xfrm>
            <a:off x="7191343" y="7898972"/>
            <a:ext cx="10438285" cy="1998679"/>
          </a:xfrm>
          <a:prstGeom prst="homePlate">
            <a:avLst>
              <a:gd name="adj" fmla="val 35440"/>
            </a:avLst>
          </a:prstGeom>
          <a:solidFill>
            <a:srgbClr val="5287A8"/>
          </a:solidFill>
          <a:ln>
            <a:noFill/>
          </a:ln>
        </p:spPr>
        <p:txBody>
          <a:bodyPr spcFirstLastPara="1" wrap="square" lIns="243737" tIns="121835" rIns="243737" bIns="121835" anchor="ctr" anchorCtr="0">
            <a:noAutofit/>
          </a:bodyPr>
          <a:lstStyle/>
          <a:p>
            <a:pPr>
              <a:buSzPts val="1100"/>
            </a:pPr>
            <a:endParaRPr lang="es-MX" sz="9598">
              <a:latin typeface="Helvetica neue light"/>
            </a:endParaRPr>
          </a:p>
        </p:txBody>
      </p:sp>
      <p:sp>
        <p:nvSpPr>
          <p:cNvPr id="20" name="Google Shape;288;p25">
            <a:extLst>
              <a:ext uri="{FF2B5EF4-FFF2-40B4-BE49-F238E27FC236}">
                <a16:creationId xmlns:a16="http://schemas.microsoft.com/office/drawing/2014/main" id="{CFEA4842-1508-4D7E-90AE-229D88F8E0FF}"/>
              </a:ext>
            </a:extLst>
          </p:cNvPr>
          <p:cNvSpPr txBox="1"/>
          <p:nvPr/>
        </p:nvSpPr>
        <p:spPr>
          <a:xfrm>
            <a:off x="7358643" y="8279505"/>
            <a:ext cx="2104575" cy="1198888"/>
          </a:xfrm>
          <a:prstGeom prst="rect">
            <a:avLst/>
          </a:prstGeom>
          <a:noFill/>
          <a:ln>
            <a:noFill/>
          </a:ln>
        </p:spPr>
        <p:txBody>
          <a:bodyPr spcFirstLastPara="1" wrap="square" lIns="243737" tIns="121835" rIns="243737" bIns="121835" anchor="ctr" anchorCtr="0">
            <a:noAutofit/>
          </a:bodyPr>
          <a:lstStyle/>
          <a:p>
            <a:pPr algn="ctr"/>
            <a:r>
              <a:rPr lang="es-MX" sz="6398" b="1" dirty="0">
                <a:solidFill>
                  <a:srgbClr val="FFFFFF"/>
                </a:solidFill>
                <a:latin typeface="Helvetica neue light"/>
                <a:ea typeface="Nixie One"/>
                <a:cs typeface="Nixie One"/>
                <a:sym typeface="Nixie One"/>
              </a:rPr>
              <a:t>10</a:t>
            </a:r>
          </a:p>
        </p:txBody>
      </p:sp>
      <p:cxnSp>
        <p:nvCxnSpPr>
          <p:cNvPr id="21" name="Google Shape;289;p25">
            <a:extLst>
              <a:ext uri="{FF2B5EF4-FFF2-40B4-BE49-F238E27FC236}">
                <a16:creationId xmlns:a16="http://schemas.microsoft.com/office/drawing/2014/main" id="{51D51644-FD1C-415F-9725-CD894CBD6D59}"/>
              </a:ext>
            </a:extLst>
          </p:cNvPr>
          <p:cNvCxnSpPr>
            <a:cxnSpLocks/>
          </p:cNvCxnSpPr>
          <p:nvPr/>
        </p:nvCxnSpPr>
        <p:spPr>
          <a:xfrm>
            <a:off x="9140828" y="8355154"/>
            <a:ext cx="0" cy="1047727"/>
          </a:xfrm>
          <a:prstGeom prst="straightConnector1">
            <a:avLst/>
          </a:prstGeom>
          <a:noFill/>
          <a:ln w="9525" cap="rnd" cmpd="sng">
            <a:solidFill>
              <a:srgbClr val="FFFFFF"/>
            </a:solidFill>
            <a:prstDash val="solid"/>
            <a:round/>
            <a:headEnd type="none" w="sm" len="sm"/>
            <a:tailEnd type="none" w="sm" len="sm"/>
          </a:ln>
        </p:spPr>
      </p:cxnSp>
      <p:sp>
        <p:nvSpPr>
          <p:cNvPr id="22" name="Google Shape;290;p25">
            <a:extLst>
              <a:ext uri="{FF2B5EF4-FFF2-40B4-BE49-F238E27FC236}">
                <a16:creationId xmlns:a16="http://schemas.microsoft.com/office/drawing/2014/main" id="{4D3755C6-D3AF-4D4F-A164-6826AE47D99F}"/>
              </a:ext>
            </a:extLst>
          </p:cNvPr>
          <p:cNvSpPr txBox="1"/>
          <p:nvPr/>
        </p:nvSpPr>
        <p:spPr>
          <a:xfrm>
            <a:off x="9251411" y="8131666"/>
            <a:ext cx="8378217" cy="1530801"/>
          </a:xfrm>
          <a:prstGeom prst="rect">
            <a:avLst/>
          </a:prstGeom>
          <a:noFill/>
          <a:ln>
            <a:noFill/>
          </a:ln>
        </p:spPr>
        <p:txBody>
          <a:bodyPr spcFirstLastPara="1" wrap="square" lIns="243737" tIns="121835" rIns="243737" bIns="121835" anchor="ctr" anchorCtr="0">
            <a:noAutofit/>
          </a:bodyPr>
          <a:lstStyle/>
          <a:p>
            <a:pPr>
              <a:lnSpc>
                <a:spcPct val="83333"/>
              </a:lnSpc>
            </a:pPr>
            <a:r>
              <a:rPr lang="es-MX" sz="3199" b="1" dirty="0">
                <a:solidFill>
                  <a:srgbClr val="FFFFFF"/>
                </a:solidFill>
                <a:latin typeface="Helvetica neue light"/>
                <a:ea typeface="Nixie One"/>
                <a:cs typeface="Nixie One"/>
                <a:sym typeface="Nixie One"/>
              </a:rPr>
              <a:t>Recomendaciones</a:t>
            </a:r>
            <a:endParaRPr lang="es-MX" sz="9598" dirty="0">
              <a:solidFill>
                <a:srgbClr val="FFFFFF"/>
              </a:solidFill>
              <a:latin typeface="Helvetica neue light"/>
              <a:ea typeface="Nixie One"/>
              <a:cs typeface="Nixie One"/>
              <a:sym typeface="Nixie One"/>
            </a:endParaRPr>
          </a:p>
        </p:txBody>
      </p:sp>
      <p:sp>
        <p:nvSpPr>
          <p:cNvPr id="23" name="Google Shape;266;p25">
            <a:extLst>
              <a:ext uri="{FF2B5EF4-FFF2-40B4-BE49-F238E27FC236}">
                <a16:creationId xmlns:a16="http://schemas.microsoft.com/office/drawing/2014/main" id="{96668681-841E-4764-94C4-70A66ADD6FD3}"/>
              </a:ext>
            </a:extLst>
          </p:cNvPr>
          <p:cNvSpPr/>
          <p:nvPr/>
        </p:nvSpPr>
        <p:spPr>
          <a:xfrm>
            <a:off x="7191343" y="9897651"/>
            <a:ext cx="6419153" cy="1998679"/>
          </a:xfrm>
          <a:prstGeom prst="homePlate">
            <a:avLst>
              <a:gd name="adj" fmla="val 35440"/>
            </a:avLst>
          </a:prstGeom>
          <a:solidFill>
            <a:srgbClr val="39A5DB"/>
          </a:solidFill>
          <a:ln>
            <a:solidFill>
              <a:srgbClr val="39A5DB"/>
            </a:solidFill>
          </a:ln>
        </p:spPr>
        <p:txBody>
          <a:bodyPr spcFirstLastPara="1" wrap="square" lIns="243737" tIns="121835" rIns="243737" bIns="121835" anchor="ctr" anchorCtr="0">
            <a:noAutofit/>
          </a:bodyPr>
          <a:lstStyle/>
          <a:p>
            <a:pPr>
              <a:buSzPts val="1100"/>
            </a:pPr>
            <a:endParaRPr lang="es-MX" sz="9598">
              <a:latin typeface="Helvetica neue light"/>
            </a:endParaRPr>
          </a:p>
        </p:txBody>
      </p:sp>
      <p:sp>
        <p:nvSpPr>
          <p:cNvPr id="24" name="Google Shape;288;p25">
            <a:extLst>
              <a:ext uri="{FF2B5EF4-FFF2-40B4-BE49-F238E27FC236}">
                <a16:creationId xmlns:a16="http://schemas.microsoft.com/office/drawing/2014/main" id="{CAEF9D5D-53CF-4D6B-8C2B-DAA3B4FA7B6D}"/>
              </a:ext>
            </a:extLst>
          </p:cNvPr>
          <p:cNvSpPr txBox="1"/>
          <p:nvPr/>
        </p:nvSpPr>
        <p:spPr>
          <a:xfrm>
            <a:off x="7358643" y="10278184"/>
            <a:ext cx="2104575" cy="1198888"/>
          </a:xfrm>
          <a:prstGeom prst="rect">
            <a:avLst/>
          </a:prstGeom>
          <a:noFill/>
          <a:ln>
            <a:noFill/>
          </a:ln>
        </p:spPr>
        <p:txBody>
          <a:bodyPr spcFirstLastPara="1" wrap="square" lIns="243737" tIns="121835" rIns="243737" bIns="121835" anchor="ctr" anchorCtr="0">
            <a:noAutofit/>
          </a:bodyPr>
          <a:lstStyle/>
          <a:p>
            <a:pPr algn="ctr"/>
            <a:r>
              <a:rPr lang="es-MX" sz="6398" b="1" dirty="0">
                <a:solidFill>
                  <a:srgbClr val="FFFFFF"/>
                </a:solidFill>
                <a:latin typeface="Helvetica neue light"/>
                <a:ea typeface="Nixie One"/>
                <a:cs typeface="Nixie One"/>
                <a:sym typeface="Nixie One"/>
              </a:rPr>
              <a:t>11</a:t>
            </a:r>
          </a:p>
        </p:txBody>
      </p:sp>
      <p:cxnSp>
        <p:nvCxnSpPr>
          <p:cNvPr id="25" name="Google Shape;289;p25">
            <a:extLst>
              <a:ext uri="{FF2B5EF4-FFF2-40B4-BE49-F238E27FC236}">
                <a16:creationId xmlns:a16="http://schemas.microsoft.com/office/drawing/2014/main" id="{502B04CC-D20E-433F-B915-69A53CE986BB}"/>
              </a:ext>
            </a:extLst>
          </p:cNvPr>
          <p:cNvCxnSpPr>
            <a:cxnSpLocks/>
          </p:cNvCxnSpPr>
          <p:nvPr/>
        </p:nvCxnSpPr>
        <p:spPr>
          <a:xfrm>
            <a:off x="9140828" y="10353833"/>
            <a:ext cx="0" cy="1047727"/>
          </a:xfrm>
          <a:prstGeom prst="straightConnector1">
            <a:avLst/>
          </a:prstGeom>
          <a:noFill/>
          <a:ln w="9525" cap="rnd" cmpd="sng">
            <a:solidFill>
              <a:srgbClr val="FFFFFF"/>
            </a:solidFill>
            <a:prstDash val="solid"/>
            <a:round/>
            <a:headEnd type="none" w="sm" len="sm"/>
            <a:tailEnd type="none" w="sm" len="sm"/>
          </a:ln>
        </p:spPr>
      </p:cxnSp>
      <p:sp>
        <p:nvSpPr>
          <p:cNvPr id="26" name="Google Shape;290;p25">
            <a:extLst>
              <a:ext uri="{FF2B5EF4-FFF2-40B4-BE49-F238E27FC236}">
                <a16:creationId xmlns:a16="http://schemas.microsoft.com/office/drawing/2014/main" id="{AD5FC723-B6AE-4782-AEE3-376AF3C418A5}"/>
              </a:ext>
            </a:extLst>
          </p:cNvPr>
          <p:cNvSpPr txBox="1"/>
          <p:nvPr/>
        </p:nvSpPr>
        <p:spPr>
          <a:xfrm>
            <a:off x="9251411" y="10130345"/>
            <a:ext cx="7489145" cy="1530801"/>
          </a:xfrm>
          <a:prstGeom prst="rect">
            <a:avLst/>
          </a:prstGeom>
          <a:noFill/>
          <a:ln>
            <a:noFill/>
          </a:ln>
        </p:spPr>
        <p:txBody>
          <a:bodyPr spcFirstLastPara="1" wrap="square" lIns="243737" tIns="121835" rIns="243737" bIns="121835" anchor="ctr" anchorCtr="0">
            <a:noAutofit/>
          </a:bodyPr>
          <a:lstStyle/>
          <a:p>
            <a:pPr>
              <a:lnSpc>
                <a:spcPct val="83333"/>
              </a:lnSpc>
            </a:pPr>
            <a:r>
              <a:rPr lang="es-MX" sz="3199" b="1" dirty="0">
                <a:solidFill>
                  <a:srgbClr val="FFFFFF"/>
                </a:solidFill>
                <a:latin typeface="Helvetica neue light"/>
                <a:ea typeface="Nixie One"/>
                <a:cs typeface="Nixie One"/>
                <a:sym typeface="Nixie One"/>
              </a:rPr>
              <a:t>Anexos</a:t>
            </a:r>
            <a:endParaRPr lang="es-MX" sz="9598" dirty="0">
              <a:solidFill>
                <a:srgbClr val="FFFFFF"/>
              </a:solidFill>
              <a:latin typeface="Helvetica neue light"/>
              <a:ea typeface="Nixie One"/>
              <a:cs typeface="Nixie One"/>
              <a:sym typeface="Nixie One"/>
            </a:endParaRPr>
          </a:p>
        </p:txBody>
      </p:sp>
      <p:sp>
        <p:nvSpPr>
          <p:cNvPr id="38"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C043BBA9-CEAA-4478-99CD-07B4220D4292}"/>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40" name="Slide Number">
            <a:extLst>
              <a:ext uri="{FF2B5EF4-FFF2-40B4-BE49-F238E27FC236}">
                <a16:creationId xmlns:a16="http://schemas.microsoft.com/office/drawing/2014/main" id="{0D9E78E7-3B6C-4C1D-930C-5D6A4D026C20}"/>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3</a:t>
            </a:fld>
            <a:endParaRPr lang="es-MX" dirty="0"/>
          </a:p>
        </p:txBody>
      </p:sp>
    </p:spTree>
    <p:extLst>
      <p:ext uri="{BB962C8B-B14F-4D97-AF65-F5344CB8AC3E}">
        <p14:creationId xmlns:p14="http://schemas.microsoft.com/office/powerpoint/2010/main" val="917592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3">
            <a:extLst>
              <a:ext uri="{FF2B5EF4-FFF2-40B4-BE49-F238E27FC236}">
                <a16:creationId xmlns:a16="http://schemas.microsoft.com/office/drawing/2014/main" id="{FC268BC3-8325-46FA-A7EC-5A9FA6233F52}"/>
              </a:ext>
            </a:extLst>
          </p:cNvPr>
          <p:cNvSpPr txBox="1">
            <a:spLocks/>
          </p:cNvSpPr>
          <p:nvPr/>
        </p:nvSpPr>
        <p:spPr>
          <a:xfrm>
            <a:off x="3205773" y="692814"/>
            <a:ext cx="17966104" cy="1646616"/>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MX" sz="11100" dirty="0">
                <a:solidFill>
                  <a:schemeClr val="tx1">
                    <a:lumMod val="50000"/>
                    <a:lumOff val="50000"/>
                  </a:schemeClr>
                </a:solidFill>
                <a:latin typeface="Helvetica neue light"/>
                <a:ea typeface="Raleway Light" charset="0"/>
                <a:cs typeface="Raleway Light" charset="0"/>
              </a:rPr>
              <a:t>Códigos de Disposición</a:t>
            </a:r>
          </a:p>
        </p:txBody>
      </p:sp>
      <p:sp>
        <p:nvSpPr>
          <p:cNvPr id="6" name="Text Placeholder 20">
            <a:extLst>
              <a:ext uri="{FF2B5EF4-FFF2-40B4-BE49-F238E27FC236}">
                <a16:creationId xmlns:a16="http://schemas.microsoft.com/office/drawing/2014/main" id="{89DAB193-EAE5-41D7-B038-B7F535CAA3EB}"/>
              </a:ext>
            </a:extLst>
          </p:cNvPr>
          <p:cNvSpPr txBox="1">
            <a:spLocks/>
          </p:cNvSpPr>
          <p:nvPr/>
        </p:nvSpPr>
        <p:spPr>
          <a:xfrm>
            <a:off x="8544012" y="2339430"/>
            <a:ext cx="728962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sp>
        <p:nvSpPr>
          <p:cNvPr id="3"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E4F6F061-7FDA-4C1A-AAE0-C2921411B0FE}"/>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5" name="Slide Number">
            <a:extLst>
              <a:ext uri="{FF2B5EF4-FFF2-40B4-BE49-F238E27FC236}">
                <a16:creationId xmlns:a16="http://schemas.microsoft.com/office/drawing/2014/main" id="{9CA5642F-A956-4FDB-A866-50327B39E1CF}"/>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30</a:t>
            </a:fld>
            <a:endParaRPr lang="es-MX" dirty="0"/>
          </a:p>
        </p:txBody>
      </p:sp>
      <p:sp>
        <p:nvSpPr>
          <p:cNvPr id="9" name="Straight Connector 9"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D9FBE847-6EA5-42CA-A66B-A722F610FAD2}"/>
              </a:ext>
            </a:extLst>
          </p:cNvPr>
          <p:cNvSpPr>
            <a:spLocks noChangeShapeType="1"/>
          </p:cNvSpPr>
          <p:nvPr/>
        </p:nvSpPr>
        <p:spPr bwMode="auto">
          <a:xfrm>
            <a:off x="1819763" y="5215830"/>
            <a:ext cx="9098562" cy="0"/>
          </a:xfrm>
          <a:prstGeom prst="line">
            <a:avLst/>
          </a:prstGeom>
          <a:noFill/>
          <a:ln w="8255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11" name="Straight Connector 10"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F5E11ACD-0F14-4B04-8595-68D608E305A7}"/>
              </a:ext>
            </a:extLst>
          </p:cNvPr>
          <p:cNvSpPr>
            <a:spLocks noChangeShapeType="1"/>
          </p:cNvSpPr>
          <p:nvPr/>
        </p:nvSpPr>
        <p:spPr bwMode="auto">
          <a:xfrm flipV="1">
            <a:off x="1819762" y="5205046"/>
            <a:ext cx="255223" cy="10784"/>
          </a:xfrm>
          <a:prstGeom prst="line">
            <a:avLst/>
          </a:prstGeom>
          <a:noFill/>
          <a:ln w="82550">
            <a:solidFill>
              <a:srgbClr val="2D4A5C"/>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13" name="TextBox 12"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DB04F27-2605-41A3-AC87-3045916673F6}"/>
              </a:ext>
            </a:extLst>
          </p:cNvPr>
          <p:cNvSpPr>
            <a:spLocks noChangeArrowheads="1"/>
          </p:cNvSpPr>
          <p:nvPr/>
        </p:nvSpPr>
        <p:spPr bwMode="auto">
          <a:xfrm>
            <a:off x="1583287" y="4652602"/>
            <a:ext cx="3169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dirty="0">
                <a:solidFill>
                  <a:srgbClr val="3F3F3F"/>
                </a:solidFill>
                <a:latin typeface="Lato Hairline" panose="020F0202020204030203" pitchFamily="34" charset="0"/>
                <a:sym typeface="Open Sans" pitchFamily="2" charset="0"/>
              </a:rPr>
              <a:t>01</a:t>
            </a:r>
            <a:r>
              <a:rPr lang="en-US" altLang="zh-CN" sz="1800" b="1" dirty="0">
                <a:solidFill>
                  <a:srgbClr val="3F3F3F"/>
                </a:solidFill>
                <a:latin typeface="Lato Hairline" panose="020F0202020204030203" pitchFamily="34" charset="0"/>
                <a:sym typeface="Open Sans" pitchFamily="2" charset="0"/>
              </a:rPr>
              <a:t> VIVIENDA NO ELEGIBLE</a:t>
            </a:r>
          </a:p>
        </p:txBody>
      </p:sp>
      <p:sp>
        <p:nvSpPr>
          <p:cNvPr id="15" name="TextBox 13"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CB783EDB-30F2-4451-8CB5-B63AD478FC03}"/>
              </a:ext>
            </a:extLst>
          </p:cNvPr>
          <p:cNvSpPr>
            <a:spLocks noChangeArrowheads="1"/>
          </p:cNvSpPr>
          <p:nvPr/>
        </p:nvSpPr>
        <p:spPr bwMode="auto">
          <a:xfrm>
            <a:off x="9851206" y="4557889"/>
            <a:ext cx="11224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b="1" dirty="0">
                <a:solidFill>
                  <a:srgbClr val="3F3F3F"/>
                </a:solidFill>
                <a:latin typeface="Lato Hairline" panose="020F0202020204030203" pitchFamily="34" charset="0"/>
                <a:sym typeface="Open Sans" pitchFamily="2" charset="0"/>
              </a:rPr>
              <a:t>2.2%</a:t>
            </a:r>
          </a:p>
        </p:txBody>
      </p:sp>
      <p:sp>
        <p:nvSpPr>
          <p:cNvPr id="19" name="Straight Connector 9"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CA6E9DDB-5468-4B62-A34F-0FD628B8FE52}"/>
              </a:ext>
            </a:extLst>
          </p:cNvPr>
          <p:cNvSpPr>
            <a:spLocks noChangeShapeType="1"/>
          </p:cNvSpPr>
          <p:nvPr/>
        </p:nvSpPr>
        <p:spPr bwMode="auto">
          <a:xfrm>
            <a:off x="1819762" y="6422463"/>
            <a:ext cx="9098562" cy="0"/>
          </a:xfrm>
          <a:prstGeom prst="line">
            <a:avLst/>
          </a:prstGeom>
          <a:noFill/>
          <a:ln w="8255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23" name="Straight Connector 22"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ECEBAC13-E6DE-40B0-BDF4-BEAB017282B8}"/>
              </a:ext>
            </a:extLst>
          </p:cNvPr>
          <p:cNvSpPr>
            <a:spLocks noChangeShapeType="1"/>
          </p:cNvSpPr>
          <p:nvPr/>
        </p:nvSpPr>
        <p:spPr bwMode="auto">
          <a:xfrm>
            <a:off x="1819762" y="6422463"/>
            <a:ext cx="1873008" cy="0"/>
          </a:xfrm>
          <a:prstGeom prst="line">
            <a:avLst/>
          </a:prstGeom>
          <a:noFill/>
          <a:ln w="82550">
            <a:solidFill>
              <a:srgbClr val="2D4A5C"/>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25" name="TextBox 12"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2B0830C8-E454-4DE4-A11D-118B9363DBD8}"/>
              </a:ext>
            </a:extLst>
          </p:cNvPr>
          <p:cNvSpPr>
            <a:spLocks noChangeArrowheads="1"/>
          </p:cNvSpPr>
          <p:nvPr/>
        </p:nvSpPr>
        <p:spPr bwMode="auto">
          <a:xfrm>
            <a:off x="1583286" y="5859235"/>
            <a:ext cx="7514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dirty="0">
                <a:solidFill>
                  <a:srgbClr val="3F3F3F"/>
                </a:solidFill>
                <a:latin typeface="Lato Hairline" panose="020F0202020204030203" pitchFamily="34" charset="0"/>
                <a:sym typeface="Open Sans" pitchFamily="2" charset="0"/>
              </a:rPr>
              <a:t>02</a:t>
            </a:r>
            <a:r>
              <a:rPr lang="en-US" altLang="zh-CN" sz="1800" b="1" dirty="0">
                <a:solidFill>
                  <a:srgbClr val="3F3F3F"/>
                </a:solidFill>
                <a:latin typeface="Lato Hairline" panose="020F0202020204030203" pitchFamily="34" charset="0"/>
                <a:sym typeface="Open Sans" pitchFamily="2" charset="0"/>
              </a:rPr>
              <a:t> VIVIENDA CON ELEGIBILIDAD DESCONOCIDA O SIN CONTACTO</a:t>
            </a:r>
          </a:p>
        </p:txBody>
      </p:sp>
      <p:sp>
        <p:nvSpPr>
          <p:cNvPr id="28" name="TextBox 13"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E8A058C3-B777-4980-A785-C15203D807C2}"/>
              </a:ext>
            </a:extLst>
          </p:cNvPr>
          <p:cNvSpPr>
            <a:spLocks noChangeArrowheads="1"/>
          </p:cNvSpPr>
          <p:nvPr/>
        </p:nvSpPr>
        <p:spPr bwMode="auto">
          <a:xfrm>
            <a:off x="9733386" y="5764522"/>
            <a:ext cx="1358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b="1" dirty="0">
                <a:solidFill>
                  <a:srgbClr val="3F3F3F"/>
                </a:solidFill>
                <a:latin typeface="Lato Hairline" panose="020F0202020204030203" pitchFamily="34" charset="0"/>
                <a:sym typeface="Open Sans" pitchFamily="2" charset="0"/>
              </a:rPr>
              <a:t>21.2%</a:t>
            </a:r>
          </a:p>
        </p:txBody>
      </p:sp>
      <p:sp>
        <p:nvSpPr>
          <p:cNvPr id="30" name="Straight Connector 9"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38F28225-4202-4C79-B3A9-C376520E5FB0}"/>
              </a:ext>
            </a:extLst>
          </p:cNvPr>
          <p:cNvSpPr>
            <a:spLocks noChangeShapeType="1"/>
          </p:cNvSpPr>
          <p:nvPr/>
        </p:nvSpPr>
        <p:spPr bwMode="auto">
          <a:xfrm>
            <a:off x="1819764" y="7650129"/>
            <a:ext cx="9098562" cy="0"/>
          </a:xfrm>
          <a:prstGeom prst="line">
            <a:avLst/>
          </a:prstGeom>
          <a:noFill/>
          <a:ln w="8255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32" name="Straight Connector 31"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4BF0523F-6C9D-4350-A476-B140E26FE7D8}"/>
              </a:ext>
            </a:extLst>
          </p:cNvPr>
          <p:cNvSpPr>
            <a:spLocks noChangeShapeType="1"/>
          </p:cNvSpPr>
          <p:nvPr/>
        </p:nvSpPr>
        <p:spPr bwMode="auto">
          <a:xfrm>
            <a:off x="1819765" y="7650129"/>
            <a:ext cx="853098" cy="0"/>
          </a:xfrm>
          <a:prstGeom prst="line">
            <a:avLst/>
          </a:prstGeom>
          <a:noFill/>
          <a:ln w="82550">
            <a:solidFill>
              <a:srgbClr val="2D4A5C"/>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34" name="TextBox 12"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578B0F0F-07A7-4FA9-97FA-EA8E10DB6B38}"/>
              </a:ext>
            </a:extLst>
          </p:cNvPr>
          <p:cNvSpPr>
            <a:spLocks noChangeArrowheads="1"/>
          </p:cNvSpPr>
          <p:nvPr/>
        </p:nvSpPr>
        <p:spPr bwMode="auto">
          <a:xfrm>
            <a:off x="1583288" y="6998976"/>
            <a:ext cx="7198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dirty="0">
                <a:solidFill>
                  <a:srgbClr val="3F3F3F"/>
                </a:solidFill>
                <a:latin typeface="Lato Hairline" panose="020F0202020204030203" pitchFamily="34" charset="0"/>
                <a:sym typeface="Open Sans" pitchFamily="2" charset="0"/>
              </a:rPr>
              <a:t>03 </a:t>
            </a:r>
            <a:r>
              <a:rPr lang="en-US" altLang="zh-CN" sz="1800" b="1" dirty="0">
                <a:solidFill>
                  <a:srgbClr val="3F3F3F"/>
                </a:solidFill>
                <a:latin typeface="Lato Hairline" panose="020F0202020204030203" pitchFamily="34" charset="0"/>
                <a:sym typeface="Open Sans" pitchFamily="2" charset="0"/>
              </a:rPr>
              <a:t>VIVIENDA CON ELEGIBILIDAD CON RECHAZO A ENTREVISTA</a:t>
            </a:r>
          </a:p>
        </p:txBody>
      </p:sp>
      <p:sp>
        <p:nvSpPr>
          <p:cNvPr id="36" name="TextBox 13"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BC751CF8-BDC2-4253-ACA5-E630010C54F7}"/>
              </a:ext>
            </a:extLst>
          </p:cNvPr>
          <p:cNvSpPr>
            <a:spLocks noChangeArrowheads="1"/>
          </p:cNvSpPr>
          <p:nvPr/>
        </p:nvSpPr>
        <p:spPr bwMode="auto">
          <a:xfrm>
            <a:off x="9733388" y="6904263"/>
            <a:ext cx="1358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b="1" dirty="0">
                <a:solidFill>
                  <a:srgbClr val="3F3F3F"/>
                </a:solidFill>
                <a:latin typeface="Lato Hairline" panose="020F0202020204030203" pitchFamily="34" charset="0"/>
                <a:sym typeface="Open Sans" pitchFamily="2" charset="0"/>
              </a:rPr>
              <a:t>10.9%</a:t>
            </a:r>
          </a:p>
        </p:txBody>
      </p:sp>
      <p:sp>
        <p:nvSpPr>
          <p:cNvPr id="46" name="Straight Connector 9"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ECE8A6F0-08CD-4086-9C47-D062AE7E8510}"/>
              </a:ext>
            </a:extLst>
          </p:cNvPr>
          <p:cNvSpPr>
            <a:spLocks noChangeShapeType="1"/>
          </p:cNvSpPr>
          <p:nvPr/>
        </p:nvSpPr>
        <p:spPr bwMode="auto">
          <a:xfrm>
            <a:off x="1819761" y="8701945"/>
            <a:ext cx="9098562" cy="0"/>
          </a:xfrm>
          <a:prstGeom prst="line">
            <a:avLst/>
          </a:prstGeom>
          <a:noFill/>
          <a:ln w="8255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48" name="Straight Connector 47"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70575228-D242-42EC-B2DB-21DEAA806046}"/>
              </a:ext>
            </a:extLst>
          </p:cNvPr>
          <p:cNvSpPr>
            <a:spLocks noChangeShapeType="1"/>
          </p:cNvSpPr>
          <p:nvPr/>
        </p:nvSpPr>
        <p:spPr bwMode="auto">
          <a:xfrm>
            <a:off x="1819761" y="8701945"/>
            <a:ext cx="2611562" cy="0"/>
          </a:xfrm>
          <a:prstGeom prst="line">
            <a:avLst/>
          </a:prstGeom>
          <a:noFill/>
          <a:ln w="82550">
            <a:solidFill>
              <a:srgbClr val="2D4A5C"/>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50" name="TextBox 12"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3F898148-D57C-44EC-BBE3-EC7540318468}"/>
              </a:ext>
            </a:extLst>
          </p:cNvPr>
          <p:cNvSpPr>
            <a:spLocks noChangeArrowheads="1"/>
          </p:cNvSpPr>
          <p:nvPr/>
        </p:nvSpPr>
        <p:spPr bwMode="auto">
          <a:xfrm>
            <a:off x="1583285" y="8138717"/>
            <a:ext cx="5977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dirty="0">
                <a:solidFill>
                  <a:srgbClr val="3F3F3F"/>
                </a:solidFill>
                <a:latin typeface="Lato Hairline" panose="020F0202020204030203" pitchFamily="34" charset="0"/>
                <a:sym typeface="Open Sans" pitchFamily="2" charset="0"/>
              </a:rPr>
              <a:t>04 </a:t>
            </a:r>
            <a:r>
              <a:rPr lang="en-US" altLang="zh-CN" sz="1800" b="1" dirty="0">
                <a:solidFill>
                  <a:srgbClr val="3F3F3F"/>
                </a:solidFill>
                <a:latin typeface="Lato Hairline" panose="020F0202020204030203" pitchFamily="34" charset="0"/>
                <a:sym typeface="Open Sans" pitchFamily="2" charset="0"/>
              </a:rPr>
              <a:t>PERSONA ELEGIBLE Y NO SE APLICÓ ENTREVISTA</a:t>
            </a:r>
          </a:p>
        </p:txBody>
      </p:sp>
      <p:sp>
        <p:nvSpPr>
          <p:cNvPr id="52" name="TextBox 13"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E00B7FC5-85E1-47F2-A3C1-82563DD46213}"/>
              </a:ext>
            </a:extLst>
          </p:cNvPr>
          <p:cNvSpPr>
            <a:spLocks noChangeArrowheads="1"/>
          </p:cNvSpPr>
          <p:nvPr/>
        </p:nvSpPr>
        <p:spPr bwMode="auto">
          <a:xfrm>
            <a:off x="9733385" y="8044004"/>
            <a:ext cx="1358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b="1" dirty="0">
                <a:solidFill>
                  <a:srgbClr val="3F3F3F"/>
                </a:solidFill>
                <a:latin typeface="Lato Hairline" panose="020F0202020204030203" pitchFamily="34" charset="0"/>
                <a:sym typeface="Open Sans" pitchFamily="2" charset="0"/>
              </a:rPr>
              <a:t>30.1%</a:t>
            </a:r>
          </a:p>
        </p:txBody>
      </p:sp>
      <p:sp>
        <p:nvSpPr>
          <p:cNvPr id="54" name="Straight Connector 9"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DF2CAB94-7301-4608-9AC0-1669242A288C}"/>
              </a:ext>
            </a:extLst>
          </p:cNvPr>
          <p:cNvSpPr>
            <a:spLocks noChangeShapeType="1"/>
          </p:cNvSpPr>
          <p:nvPr/>
        </p:nvSpPr>
        <p:spPr bwMode="auto">
          <a:xfrm>
            <a:off x="1819765" y="9864010"/>
            <a:ext cx="9098562" cy="0"/>
          </a:xfrm>
          <a:prstGeom prst="line">
            <a:avLst/>
          </a:prstGeom>
          <a:noFill/>
          <a:ln w="8255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56" name="Straight Connector 55"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69C6D8E7-4A2D-4442-886E-2831EC668161}"/>
              </a:ext>
            </a:extLst>
          </p:cNvPr>
          <p:cNvSpPr>
            <a:spLocks noChangeShapeType="1"/>
          </p:cNvSpPr>
          <p:nvPr/>
        </p:nvSpPr>
        <p:spPr bwMode="auto">
          <a:xfrm>
            <a:off x="1819765" y="9864010"/>
            <a:ext cx="167297" cy="0"/>
          </a:xfrm>
          <a:prstGeom prst="line">
            <a:avLst/>
          </a:prstGeom>
          <a:noFill/>
          <a:ln w="82550">
            <a:solidFill>
              <a:srgbClr val="2D4A5C"/>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58" name="TextBox 12"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64E7B9D9-C4CB-4A40-94AB-A3B2E569AA12}"/>
              </a:ext>
            </a:extLst>
          </p:cNvPr>
          <p:cNvSpPr>
            <a:spLocks noChangeArrowheads="1"/>
          </p:cNvSpPr>
          <p:nvPr/>
        </p:nvSpPr>
        <p:spPr bwMode="auto">
          <a:xfrm>
            <a:off x="1583289" y="9300782"/>
            <a:ext cx="4629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dirty="0">
                <a:solidFill>
                  <a:srgbClr val="3F3F3F"/>
                </a:solidFill>
                <a:latin typeface="Lato Hairline" panose="020F0202020204030203" pitchFamily="34" charset="0"/>
                <a:sym typeface="Open Sans" pitchFamily="2" charset="0"/>
              </a:rPr>
              <a:t>05</a:t>
            </a:r>
            <a:r>
              <a:rPr lang="en-US" altLang="zh-CN" sz="1800" b="1" dirty="0">
                <a:solidFill>
                  <a:srgbClr val="3F3F3F"/>
                </a:solidFill>
                <a:latin typeface="Lato Hairline" panose="020F0202020204030203" pitchFamily="34" charset="0"/>
                <a:sym typeface="Open Sans" pitchFamily="2" charset="0"/>
              </a:rPr>
              <a:t> PERSONA ELEGIBLE SIN CREDENCIAL</a:t>
            </a:r>
          </a:p>
        </p:txBody>
      </p:sp>
      <p:sp>
        <p:nvSpPr>
          <p:cNvPr id="60" name="TextBox 13"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1D9D9CC7-196A-41CC-BB24-4D3283D56C89}"/>
              </a:ext>
            </a:extLst>
          </p:cNvPr>
          <p:cNvSpPr>
            <a:spLocks noChangeArrowheads="1"/>
          </p:cNvSpPr>
          <p:nvPr/>
        </p:nvSpPr>
        <p:spPr bwMode="auto">
          <a:xfrm>
            <a:off x="9851208" y="9206069"/>
            <a:ext cx="11224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b="1" dirty="0">
                <a:solidFill>
                  <a:srgbClr val="3F3F3F"/>
                </a:solidFill>
                <a:latin typeface="Lato Hairline" panose="020F0202020204030203" pitchFamily="34" charset="0"/>
                <a:sym typeface="Open Sans" pitchFamily="2" charset="0"/>
              </a:rPr>
              <a:t>1.3%</a:t>
            </a:r>
          </a:p>
        </p:txBody>
      </p:sp>
      <p:sp>
        <p:nvSpPr>
          <p:cNvPr id="62" name="Straight Connector 9"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F02C60C8-8E8D-4BEB-B2BC-609296BB692B}"/>
              </a:ext>
            </a:extLst>
          </p:cNvPr>
          <p:cNvSpPr>
            <a:spLocks noChangeShapeType="1"/>
          </p:cNvSpPr>
          <p:nvPr/>
        </p:nvSpPr>
        <p:spPr bwMode="auto">
          <a:xfrm>
            <a:off x="12575686" y="5216161"/>
            <a:ext cx="9098562" cy="0"/>
          </a:xfrm>
          <a:prstGeom prst="line">
            <a:avLst/>
          </a:prstGeom>
          <a:noFill/>
          <a:ln w="8255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64" name="Straight Connector 63"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B7784F45-1C71-4A6F-8DA7-3D8DA658DD71}"/>
              </a:ext>
            </a:extLst>
          </p:cNvPr>
          <p:cNvSpPr>
            <a:spLocks noChangeShapeType="1"/>
          </p:cNvSpPr>
          <p:nvPr/>
        </p:nvSpPr>
        <p:spPr bwMode="auto">
          <a:xfrm>
            <a:off x="12575687" y="5216161"/>
            <a:ext cx="507268" cy="0"/>
          </a:xfrm>
          <a:prstGeom prst="line">
            <a:avLst/>
          </a:prstGeom>
          <a:noFill/>
          <a:ln w="82550">
            <a:solidFill>
              <a:srgbClr val="2D4A5C"/>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66" name="TextBox 12"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1B74332C-A5B3-4986-A3F7-43A03FCE78D8}"/>
              </a:ext>
            </a:extLst>
          </p:cNvPr>
          <p:cNvSpPr>
            <a:spLocks noChangeArrowheads="1"/>
          </p:cNvSpPr>
          <p:nvPr/>
        </p:nvSpPr>
        <p:spPr bwMode="auto">
          <a:xfrm>
            <a:off x="12339210" y="4652933"/>
            <a:ext cx="6388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dirty="0">
                <a:solidFill>
                  <a:srgbClr val="3F3F3F"/>
                </a:solidFill>
                <a:latin typeface="Lato Hairline" panose="020F0202020204030203" pitchFamily="34" charset="0"/>
                <a:sym typeface="Open Sans" pitchFamily="2" charset="0"/>
              </a:rPr>
              <a:t>06 </a:t>
            </a:r>
            <a:r>
              <a:rPr lang="en-US" altLang="zh-CN" sz="1800" b="1" dirty="0">
                <a:solidFill>
                  <a:srgbClr val="3F3F3F"/>
                </a:solidFill>
                <a:latin typeface="Lato Hairline" panose="020F0202020204030203" pitchFamily="34" charset="0"/>
                <a:sym typeface="Open Sans" pitchFamily="2" charset="0"/>
              </a:rPr>
              <a:t>PERSONA ELEGIBLE NO SIMPATIZANTE O MILITANTE</a:t>
            </a:r>
          </a:p>
        </p:txBody>
      </p:sp>
      <p:sp>
        <p:nvSpPr>
          <p:cNvPr id="68" name="TextBox 13"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FA919727-F114-46B3-A31E-75E32FC48C39}"/>
              </a:ext>
            </a:extLst>
          </p:cNvPr>
          <p:cNvSpPr>
            <a:spLocks noChangeArrowheads="1"/>
          </p:cNvSpPr>
          <p:nvPr/>
        </p:nvSpPr>
        <p:spPr bwMode="auto">
          <a:xfrm>
            <a:off x="20607129" y="4558220"/>
            <a:ext cx="11224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b="1" dirty="0">
                <a:solidFill>
                  <a:srgbClr val="3F3F3F"/>
                </a:solidFill>
                <a:latin typeface="Lato Hairline" panose="020F0202020204030203" pitchFamily="34" charset="0"/>
                <a:sym typeface="Open Sans" pitchFamily="2" charset="0"/>
              </a:rPr>
              <a:t>7.4%</a:t>
            </a:r>
          </a:p>
        </p:txBody>
      </p:sp>
      <p:sp>
        <p:nvSpPr>
          <p:cNvPr id="70" name="Straight Connector 9"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58BC043A-E911-40B0-BE37-B03A9F56DF26}"/>
              </a:ext>
            </a:extLst>
          </p:cNvPr>
          <p:cNvSpPr>
            <a:spLocks noChangeShapeType="1"/>
          </p:cNvSpPr>
          <p:nvPr/>
        </p:nvSpPr>
        <p:spPr bwMode="auto">
          <a:xfrm>
            <a:off x="12575685" y="6422794"/>
            <a:ext cx="9098562" cy="0"/>
          </a:xfrm>
          <a:prstGeom prst="line">
            <a:avLst/>
          </a:prstGeom>
          <a:noFill/>
          <a:ln w="8255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72" name="Straight Connector 71"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67C699BD-9FA1-4210-8052-FF774BCF78E6}"/>
              </a:ext>
            </a:extLst>
          </p:cNvPr>
          <p:cNvSpPr>
            <a:spLocks noChangeShapeType="1"/>
          </p:cNvSpPr>
          <p:nvPr/>
        </p:nvSpPr>
        <p:spPr bwMode="auto">
          <a:xfrm>
            <a:off x="12575685" y="6422794"/>
            <a:ext cx="208330" cy="0"/>
          </a:xfrm>
          <a:prstGeom prst="line">
            <a:avLst/>
          </a:prstGeom>
          <a:noFill/>
          <a:ln w="82550">
            <a:solidFill>
              <a:srgbClr val="2D4A5C"/>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74" name="TextBox 12"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86ECAD03-AE13-4346-A75A-CC504BAB24E5}"/>
              </a:ext>
            </a:extLst>
          </p:cNvPr>
          <p:cNvSpPr>
            <a:spLocks noChangeArrowheads="1"/>
          </p:cNvSpPr>
          <p:nvPr/>
        </p:nvSpPr>
        <p:spPr bwMode="auto">
          <a:xfrm>
            <a:off x="12339209" y="5859566"/>
            <a:ext cx="2773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dirty="0">
                <a:solidFill>
                  <a:srgbClr val="3F3F3F"/>
                </a:solidFill>
                <a:latin typeface="Lato Hairline" panose="020F0202020204030203" pitchFamily="34" charset="0"/>
                <a:sym typeface="Open Sans" pitchFamily="2" charset="0"/>
              </a:rPr>
              <a:t>07 </a:t>
            </a:r>
            <a:r>
              <a:rPr lang="en-US" altLang="zh-CN" sz="1800" b="1" dirty="0">
                <a:solidFill>
                  <a:srgbClr val="3F3F3F"/>
                </a:solidFill>
                <a:latin typeface="Lato Hairline" panose="020F0202020204030203" pitchFamily="34" charset="0"/>
                <a:sym typeface="Open Sans" pitchFamily="2" charset="0"/>
              </a:rPr>
              <a:t>ENCUESTA PARCIAL</a:t>
            </a:r>
          </a:p>
        </p:txBody>
      </p:sp>
      <p:sp>
        <p:nvSpPr>
          <p:cNvPr id="76" name="TextBox 13"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B45F20D1-4A2B-4245-885F-722D50E7CB76}"/>
              </a:ext>
            </a:extLst>
          </p:cNvPr>
          <p:cNvSpPr>
            <a:spLocks noChangeArrowheads="1"/>
          </p:cNvSpPr>
          <p:nvPr/>
        </p:nvSpPr>
        <p:spPr bwMode="auto">
          <a:xfrm>
            <a:off x="20607128" y="5764853"/>
            <a:ext cx="11224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b="1" dirty="0">
                <a:solidFill>
                  <a:srgbClr val="3F3F3F"/>
                </a:solidFill>
                <a:latin typeface="Lato Hairline" panose="020F0202020204030203" pitchFamily="34" charset="0"/>
                <a:sym typeface="Open Sans" pitchFamily="2" charset="0"/>
              </a:rPr>
              <a:t>1.7%</a:t>
            </a:r>
          </a:p>
        </p:txBody>
      </p:sp>
      <p:sp>
        <p:nvSpPr>
          <p:cNvPr id="78" name="Straight Connector 9"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F6ED1DC7-1AB6-4C41-9CBF-DCD0B1F9BB4E}"/>
              </a:ext>
            </a:extLst>
          </p:cNvPr>
          <p:cNvSpPr>
            <a:spLocks noChangeShapeType="1"/>
          </p:cNvSpPr>
          <p:nvPr/>
        </p:nvSpPr>
        <p:spPr bwMode="auto">
          <a:xfrm>
            <a:off x="12575687" y="7650460"/>
            <a:ext cx="9098562" cy="0"/>
          </a:xfrm>
          <a:prstGeom prst="line">
            <a:avLst/>
          </a:prstGeom>
          <a:noFill/>
          <a:ln w="8255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80" name="Straight Connector 79"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BC6B14A-6AEE-4C0C-AD97-10234A6BAFBD}"/>
              </a:ext>
            </a:extLst>
          </p:cNvPr>
          <p:cNvSpPr>
            <a:spLocks noChangeShapeType="1"/>
          </p:cNvSpPr>
          <p:nvPr/>
        </p:nvSpPr>
        <p:spPr bwMode="auto">
          <a:xfrm>
            <a:off x="12575687" y="7650460"/>
            <a:ext cx="67651" cy="0"/>
          </a:xfrm>
          <a:prstGeom prst="line">
            <a:avLst/>
          </a:prstGeom>
          <a:noFill/>
          <a:ln w="82550">
            <a:solidFill>
              <a:srgbClr val="2D4A5C"/>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82" name="TextBox 12"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EBA67DEF-A690-4CE9-9F53-91AE2F8A2588}"/>
              </a:ext>
            </a:extLst>
          </p:cNvPr>
          <p:cNvSpPr>
            <a:spLocks noChangeArrowheads="1"/>
          </p:cNvSpPr>
          <p:nvPr/>
        </p:nvSpPr>
        <p:spPr bwMode="auto">
          <a:xfrm>
            <a:off x="12339211" y="6999307"/>
            <a:ext cx="3207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dirty="0">
                <a:solidFill>
                  <a:srgbClr val="3F3F3F"/>
                </a:solidFill>
                <a:latin typeface="Lato Hairline" panose="020F0202020204030203" pitchFamily="34" charset="0"/>
                <a:sym typeface="Open Sans" pitchFamily="2" charset="0"/>
              </a:rPr>
              <a:t>08 </a:t>
            </a:r>
            <a:r>
              <a:rPr lang="en-US" altLang="zh-CN" sz="1800" b="1" dirty="0">
                <a:solidFill>
                  <a:srgbClr val="3F3F3F"/>
                </a:solidFill>
                <a:latin typeface="Lato Hairline" panose="020F0202020204030203" pitchFamily="34" charset="0"/>
                <a:sym typeface="Open Sans" pitchFamily="2" charset="0"/>
              </a:rPr>
              <a:t>ENCUESTA CANCELADA</a:t>
            </a:r>
          </a:p>
        </p:txBody>
      </p:sp>
      <p:sp>
        <p:nvSpPr>
          <p:cNvPr id="84" name="TextBox 13"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F592797-DE03-432F-8964-19078C488544}"/>
              </a:ext>
            </a:extLst>
          </p:cNvPr>
          <p:cNvSpPr>
            <a:spLocks noChangeArrowheads="1"/>
          </p:cNvSpPr>
          <p:nvPr/>
        </p:nvSpPr>
        <p:spPr bwMode="auto">
          <a:xfrm>
            <a:off x="20607130" y="6904594"/>
            <a:ext cx="11224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b="1" dirty="0">
                <a:solidFill>
                  <a:srgbClr val="3F3F3F"/>
                </a:solidFill>
                <a:latin typeface="Lato Hairline" panose="020F0202020204030203" pitchFamily="34" charset="0"/>
                <a:sym typeface="Open Sans" pitchFamily="2" charset="0"/>
              </a:rPr>
              <a:t>0.1%</a:t>
            </a:r>
          </a:p>
        </p:txBody>
      </p:sp>
      <p:sp>
        <p:nvSpPr>
          <p:cNvPr id="86" name="Straight Connector 9"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46559F4-2FE5-4546-BD8E-7D500297A9E0}"/>
              </a:ext>
            </a:extLst>
          </p:cNvPr>
          <p:cNvSpPr>
            <a:spLocks noChangeShapeType="1"/>
          </p:cNvSpPr>
          <p:nvPr/>
        </p:nvSpPr>
        <p:spPr bwMode="auto">
          <a:xfrm>
            <a:off x="12575684" y="8702276"/>
            <a:ext cx="9098562" cy="0"/>
          </a:xfrm>
          <a:prstGeom prst="line">
            <a:avLst/>
          </a:prstGeom>
          <a:noFill/>
          <a:ln w="8255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88" name="Straight Connector 87"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84619468-A930-4E80-B658-A3A609371EB3}"/>
              </a:ext>
            </a:extLst>
          </p:cNvPr>
          <p:cNvSpPr>
            <a:spLocks noChangeShapeType="1"/>
          </p:cNvSpPr>
          <p:nvPr/>
        </p:nvSpPr>
        <p:spPr bwMode="auto">
          <a:xfrm>
            <a:off x="12575684" y="8702276"/>
            <a:ext cx="2142639" cy="0"/>
          </a:xfrm>
          <a:prstGeom prst="line">
            <a:avLst/>
          </a:prstGeom>
          <a:noFill/>
          <a:ln w="82550">
            <a:solidFill>
              <a:srgbClr val="2D4A5C"/>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b="1">
              <a:latin typeface="Lato Hairline" panose="020F0202020204030203" pitchFamily="34" charset="0"/>
            </a:endParaRPr>
          </a:p>
        </p:txBody>
      </p:sp>
      <p:sp>
        <p:nvSpPr>
          <p:cNvPr id="90" name="TextBox 12"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BB91B2E-2B19-425B-9964-1FC42FFBBA8D}"/>
              </a:ext>
            </a:extLst>
          </p:cNvPr>
          <p:cNvSpPr>
            <a:spLocks noChangeArrowheads="1"/>
          </p:cNvSpPr>
          <p:nvPr/>
        </p:nvSpPr>
        <p:spPr bwMode="auto">
          <a:xfrm>
            <a:off x="12339208" y="8139048"/>
            <a:ext cx="3040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dirty="0">
                <a:solidFill>
                  <a:srgbClr val="3F3F3F"/>
                </a:solidFill>
                <a:latin typeface="Lato Hairline" panose="020F0202020204030203" pitchFamily="34" charset="0"/>
                <a:sym typeface="Open Sans" pitchFamily="2" charset="0"/>
              </a:rPr>
              <a:t>09 </a:t>
            </a:r>
            <a:r>
              <a:rPr lang="en-US" altLang="zh-CN" sz="1800" b="1" dirty="0">
                <a:solidFill>
                  <a:srgbClr val="3F3F3F"/>
                </a:solidFill>
                <a:latin typeface="Lato Hairline" panose="020F0202020204030203" pitchFamily="34" charset="0"/>
                <a:sym typeface="Open Sans" pitchFamily="2" charset="0"/>
              </a:rPr>
              <a:t>ENCUESTA COMPLETA</a:t>
            </a:r>
          </a:p>
        </p:txBody>
      </p:sp>
      <p:sp>
        <p:nvSpPr>
          <p:cNvPr id="92" name="TextBox 13"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E5934071-39D4-4B23-ADD1-98315E072F1C}"/>
              </a:ext>
            </a:extLst>
          </p:cNvPr>
          <p:cNvSpPr>
            <a:spLocks noChangeArrowheads="1"/>
          </p:cNvSpPr>
          <p:nvPr/>
        </p:nvSpPr>
        <p:spPr bwMode="auto">
          <a:xfrm>
            <a:off x="20489308" y="8044335"/>
            <a:ext cx="1358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b="1" dirty="0">
                <a:solidFill>
                  <a:srgbClr val="3F3F3F"/>
                </a:solidFill>
                <a:latin typeface="Lato Hairline" panose="020F0202020204030203" pitchFamily="34" charset="0"/>
                <a:sym typeface="Open Sans" pitchFamily="2" charset="0"/>
              </a:rPr>
              <a:t>25.1%</a:t>
            </a:r>
          </a:p>
        </p:txBody>
      </p:sp>
    </p:spTree>
    <p:extLst>
      <p:ext uri="{BB962C8B-B14F-4D97-AF65-F5344CB8AC3E}">
        <p14:creationId xmlns:p14="http://schemas.microsoft.com/office/powerpoint/2010/main" val="3152145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2396881" y="578514"/>
            <a:ext cx="19583888" cy="1646616"/>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MX" sz="9000" dirty="0">
                <a:solidFill>
                  <a:schemeClr val="tx1">
                    <a:lumMod val="50000"/>
                    <a:lumOff val="50000"/>
                  </a:schemeClr>
                </a:solidFill>
                <a:latin typeface="Helvetica neue light"/>
                <a:ea typeface="Raleway Light" charset="0"/>
                <a:cs typeface="Raleway Light" charset="0"/>
              </a:rPr>
              <a:t>Candidaturas a Presidencia</a:t>
            </a:r>
          </a:p>
        </p:txBody>
      </p:sp>
      <p:sp>
        <p:nvSpPr>
          <p:cNvPr id="8" name="Text Placeholder 20"/>
          <p:cNvSpPr txBox="1">
            <a:spLocks/>
          </p:cNvSpPr>
          <p:nvPr/>
        </p:nvSpPr>
        <p:spPr>
          <a:xfrm>
            <a:off x="8544012" y="2225130"/>
            <a:ext cx="728962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graphicFrame>
        <p:nvGraphicFramePr>
          <p:cNvPr id="2" name="Chart 1">
            <a:extLst>
              <a:ext uri="{FF2B5EF4-FFF2-40B4-BE49-F238E27FC236}">
                <a16:creationId xmlns:a16="http://schemas.microsoft.com/office/drawing/2014/main" id="{1E6AC9A8-0E83-4312-8401-D02B400492FE}"/>
              </a:ext>
            </a:extLst>
          </p:cNvPr>
          <p:cNvGraphicFramePr/>
          <p:nvPr>
            <p:extLst>
              <p:ext uri="{D42A27DB-BD31-4B8C-83A1-F6EECF244321}">
                <p14:modId xmlns:p14="http://schemas.microsoft.com/office/powerpoint/2010/main" val="4008917380"/>
              </p:ext>
            </p:extLst>
          </p:nvPr>
        </p:nvGraphicFramePr>
        <p:xfrm>
          <a:off x="237067" y="3035064"/>
          <a:ext cx="23654809" cy="10414237"/>
        </p:xfrm>
        <a:graphic>
          <a:graphicData uri="http://schemas.openxmlformats.org/drawingml/2006/chart">
            <c:chart xmlns:c="http://schemas.openxmlformats.org/drawingml/2006/chart" xmlns:r="http://schemas.openxmlformats.org/officeDocument/2006/relationships" r:id="rId2"/>
          </a:graphicData>
        </a:graphic>
      </p:graphicFrame>
      <p:sp>
        <p:nvSpPr>
          <p:cNvPr id="15"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2B7E6723-0686-49ED-9366-AC113F1CFF3E}"/>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7" name="Slide Number">
            <a:extLst>
              <a:ext uri="{FF2B5EF4-FFF2-40B4-BE49-F238E27FC236}">
                <a16:creationId xmlns:a16="http://schemas.microsoft.com/office/drawing/2014/main" id="{E82683C9-33F3-4226-B06C-7888354FB561}"/>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31</a:t>
            </a:fld>
            <a:endParaRPr lang="es-MX" dirty="0"/>
          </a:p>
        </p:txBody>
      </p:sp>
    </p:spTree>
    <p:extLst>
      <p:ext uri="{BB962C8B-B14F-4D97-AF65-F5344CB8AC3E}">
        <p14:creationId xmlns:p14="http://schemas.microsoft.com/office/powerpoint/2010/main" val="34162106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488950" y="578514"/>
            <a:ext cx="23399750" cy="1646616"/>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MX" sz="9000" dirty="0">
                <a:solidFill>
                  <a:schemeClr val="tx1">
                    <a:lumMod val="50000"/>
                    <a:lumOff val="50000"/>
                  </a:schemeClr>
                </a:solidFill>
                <a:latin typeface="Helvetica neue light"/>
                <a:ea typeface="Raleway Light" charset="0"/>
                <a:cs typeface="Raleway Light" charset="0"/>
              </a:rPr>
              <a:t>Candidaturas a Secretaría General</a:t>
            </a:r>
          </a:p>
        </p:txBody>
      </p:sp>
      <p:sp>
        <p:nvSpPr>
          <p:cNvPr id="8" name="Text Placeholder 20"/>
          <p:cNvSpPr txBox="1">
            <a:spLocks/>
          </p:cNvSpPr>
          <p:nvPr/>
        </p:nvSpPr>
        <p:spPr>
          <a:xfrm>
            <a:off x="8544012" y="2225130"/>
            <a:ext cx="728962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graphicFrame>
        <p:nvGraphicFramePr>
          <p:cNvPr id="2" name="Chart 1">
            <a:extLst>
              <a:ext uri="{FF2B5EF4-FFF2-40B4-BE49-F238E27FC236}">
                <a16:creationId xmlns:a16="http://schemas.microsoft.com/office/drawing/2014/main" id="{423589D7-CFDD-46E8-9DEE-9DCB7D1179B7}"/>
              </a:ext>
            </a:extLst>
          </p:cNvPr>
          <p:cNvGraphicFramePr/>
          <p:nvPr>
            <p:extLst>
              <p:ext uri="{D42A27DB-BD31-4B8C-83A1-F6EECF244321}">
                <p14:modId xmlns:p14="http://schemas.microsoft.com/office/powerpoint/2010/main" val="2422792976"/>
              </p:ext>
            </p:extLst>
          </p:nvPr>
        </p:nvGraphicFramePr>
        <p:xfrm>
          <a:off x="237067" y="3035064"/>
          <a:ext cx="23654809" cy="10414237"/>
        </p:xfrm>
        <a:graphic>
          <a:graphicData uri="http://schemas.openxmlformats.org/drawingml/2006/chart">
            <c:chart xmlns:c="http://schemas.openxmlformats.org/drawingml/2006/chart" xmlns:r="http://schemas.openxmlformats.org/officeDocument/2006/relationships" r:id="rId2"/>
          </a:graphicData>
        </a:graphic>
      </p:graphicFrame>
      <p:sp>
        <p:nvSpPr>
          <p:cNvPr id="13"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AEC04B8D-EB1D-4F40-8379-8EB19A6C29DB}"/>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5" name="Slide Number">
            <a:extLst>
              <a:ext uri="{FF2B5EF4-FFF2-40B4-BE49-F238E27FC236}">
                <a16:creationId xmlns:a16="http://schemas.microsoft.com/office/drawing/2014/main" id="{4EB63C95-420D-43EB-8659-2FAD800CEC26}"/>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32</a:t>
            </a:fld>
            <a:endParaRPr lang="es-MX" dirty="0"/>
          </a:p>
        </p:txBody>
      </p:sp>
    </p:spTree>
    <p:extLst>
      <p:ext uri="{BB962C8B-B14F-4D97-AF65-F5344CB8AC3E}">
        <p14:creationId xmlns:p14="http://schemas.microsoft.com/office/powerpoint/2010/main" val="4237206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488950" y="578514"/>
            <a:ext cx="23399750" cy="1646616"/>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MX" sz="9000" b="1" dirty="0">
                <a:solidFill>
                  <a:schemeClr val="tx1">
                    <a:lumMod val="50000"/>
                    <a:lumOff val="50000"/>
                  </a:schemeClr>
                </a:solidFill>
                <a:latin typeface="Helvetica neue light"/>
                <a:ea typeface="Raleway Light" charset="0"/>
                <a:cs typeface="Raleway Light" charset="0"/>
              </a:rPr>
              <a:t>Candidatas</a:t>
            </a:r>
            <a:r>
              <a:rPr lang="es-MX" sz="9000" dirty="0">
                <a:solidFill>
                  <a:schemeClr val="tx1">
                    <a:lumMod val="50000"/>
                    <a:lumOff val="50000"/>
                  </a:schemeClr>
                </a:solidFill>
                <a:latin typeface="Helvetica neue light"/>
                <a:ea typeface="Raleway Light" charset="0"/>
                <a:cs typeface="Raleway Light" charset="0"/>
              </a:rPr>
              <a:t> a Secretaría General</a:t>
            </a:r>
          </a:p>
        </p:txBody>
      </p:sp>
      <p:sp>
        <p:nvSpPr>
          <p:cNvPr id="8" name="Text Placeholder 20"/>
          <p:cNvSpPr txBox="1">
            <a:spLocks/>
          </p:cNvSpPr>
          <p:nvPr/>
        </p:nvSpPr>
        <p:spPr>
          <a:xfrm>
            <a:off x="8544012" y="2225130"/>
            <a:ext cx="728962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graphicFrame>
        <p:nvGraphicFramePr>
          <p:cNvPr id="3" name="Chart 2">
            <a:extLst>
              <a:ext uri="{FF2B5EF4-FFF2-40B4-BE49-F238E27FC236}">
                <a16:creationId xmlns:a16="http://schemas.microsoft.com/office/drawing/2014/main" id="{2C08F325-85DB-42AB-92AB-6E70D52568D9}"/>
              </a:ext>
            </a:extLst>
          </p:cNvPr>
          <p:cNvGraphicFramePr/>
          <p:nvPr>
            <p:extLst>
              <p:ext uri="{D42A27DB-BD31-4B8C-83A1-F6EECF244321}">
                <p14:modId xmlns:p14="http://schemas.microsoft.com/office/powerpoint/2010/main" val="1530614778"/>
              </p:ext>
            </p:extLst>
          </p:nvPr>
        </p:nvGraphicFramePr>
        <p:xfrm>
          <a:off x="237067" y="3035064"/>
          <a:ext cx="23654809" cy="10414237"/>
        </p:xfrm>
        <a:graphic>
          <a:graphicData uri="http://schemas.openxmlformats.org/drawingml/2006/chart">
            <c:chart xmlns:c="http://schemas.openxmlformats.org/drawingml/2006/chart" xmlns:r="http://schemas.openxmlformats.org/officeDocument/2006/relationships" r:id="rId2"/>
          </a:graphicData>
        </a:graphic>
      </p:graphicFrame>
      <p:sp>
        <p:nvSpPr>
          <p:cNvPr id="15"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C6AD1DDC-EF6B-45BB-A53B-85A9144519D5}"/>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7" name="Slide Number">
            <a:extLst>
              <a:ext uri="{FF2B5EF4-FFF2-40B4-BE49-F238E27FC236}">
                <a16:creationId xmlns:a16="http://schemas.microsoft.com/office/drawing/2014/main" id="{91A3E270-B9E4-4EC8-8D56-2D998A8AABCC}"/>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33</a:t>
            </a:fld>
            <a:endParaRPr lang="es-MX" dirty="0"/>
          </a:p>
        </p:txBody>
      </p:sp>
    </p:spTree>
    <p:extLst>
      <p:ext uri="{BB962C8B-B14F-4D97-AF65-F5344CB8AC3E}">
        <p14:creationId xmlns:p14="http://schemas.microsoft.com/office/powerpoint/2010/main" val="9214761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488950" y="578514"/>
            <a:ext cx="23399750" cy="1646616"/>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MX" sz="9000" b="1" dirty="0">
                <a:solidFill>
                  <a:schemeClr val="tx1">
                    <a:lumMod val="50000"/>
                    <a:lumOff val="50000"/>
                  </a:schemeClr>
                </a:solidFill>
                <a:latin typeface="Helvetica neue light"/>
                <a:ea typeface="Raleway Light" charset="0"/>
                <a:cs typeface="Raleway Light" charset="0"/>
              </a:rPr>
              <a:t>Candidatos</a:t>
            </a:r>
            <a:r>
              <a:rPr lang="es-MX" sz="9000" dirty="0">
                <a:solidFill>
                  <a:schemeClr val="tx1">
                    <a:lumMod val="50000"/>
                    <a:lumOff val="50000"/>
                  </a:schemeClr>
                </a:solidFill>
                <a:latin typeface="Helvetica neue light"/>
                <a:ea typeface="Raleway Light" charset="0"/>
                <a:cs typeface="Raleway Light" charset="0"/>
              </a:rPr>
              <a:t> a Secretaría General</a:t>
            </a:r>
          </a:p>
        </p:txBody>
      </p:sp>
      <p:sp>
        <p:nvSpPr>
          <p:cNvPr id="8" name="Text Placeholder 20"/>
          <p:cNvSpPr txBox="1">
            <a:spLocks/>
          </p:cNvSpPr>
          <p:nvPr/>
        </p:nvSpPr>
        <p:spPr>
          <a:xfrm>
            <a:off x="8544012" y="2225130"/>
            <a:ext cx="728962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graphicFrame>
        <p:nvGraphicFramePr>
          <p:cNvPr id="2" name="Chart 1">
            <a:extLst>
              <a:ext uri="{FF2B5EF4-FFF2-40B4-BE49-F238E27FC236}">
                <a16:creationId xmlns:a16="http://schemas.microsoft.com/office/drawing/2014/main" id="{47D4F8CC-F9AC-4CCD-B360-EC3AA569B7C2}"/>
              </a:ext>
            </a:extLst>
          </p:cNvPr>
          <p:cNvGraphicFramePr/>
          <p:nvPr>
            <p:extLst>
              <p:ext uri="{D42A27DB-BD31-4B8C-83A1-F6EECF244321}">
                <p14:modId xmlns:p14="http://schemas.microsoft.com/office/powerpoint/2010/main" val="1199218419"/>
              </p:ext>
            </p:extLst>
          </p:nvPr>
        </p:nvGraphicFramePr>
        <p:xfrm>
          <a:off x="237067" y="3035064"/>
          <a:ext cx="23654809" cy="10414237"/>
        </p:xfrm>
        <a:graphic>
          <a:graphicData uri="http://schemas.openxmlformats.org/drawingml/2006/chart">
            <c:chart xmlns:c="http://schemas.openxmlformats.org/drawingml/2006/chart" xmlns:r="http://schemas.openxmlformats.org/officeDocument/2006/relationships" r:id="rId2"/>
          </a:graphicData>
        </a:graphic>
      </p:graphicFrame>
      <p:sp>
        <p:nvSpPr>
          <p:cNvPr id="13"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532AD04F-B2C1-4903-8345-9C87400A9B7C}"/>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5" name="Slide Number">
            <a:extLst>
              <a:ext uri="{FF2B5EF4-FFF2-40B4-BE49-F238E27FC236}">
                <a16:creationId xmlns:a16="http://schemas.microsoft.com/office/drawing/2014/main" id="{BF2CAB71-1B0B-4C95-B00B-4257EC416DF1}"/>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34</a:t>
            </a:fld>
            <a:endParaRPr lang="es-MX" dirty="0"/>
          </a:p>
        </p:txBody>
      </p:sp>
    </p:spTree>
    <p:extLst>
      <p:ext uri="{BB962C8B-B14F-4D97-AF65-F5344CB8AC3E}">
        <p14:creationId xmlns:p14="http://schemas.microsoft.com/office/powerpoint/2010/main" val="22479241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2">
            <a:extLst>
              <a:ext uri="{FF2B5EF4-FFF2-40B4-BE49-F238E27FC236}">
                <a16:creationId xmlns:a16="http://schemas.microsoft.com/office/drawing/2014/main" id="{B0970571-992B-4CB8-AE54-8B11B7BDED53}"/>
              </a:ext>
            </a:extLst>
          </p:cNvPr>
          <p:cNvSpPr txBox="1">
            <a:spLocks/>
          </p:cNvSpPr>
          <p:nvPr/>
        </p:nvSpPr>
        <p:spPr>
          <a:xfrm>
            <a:off x="575762" y="43436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Candidaturas a la Presidencia</a:t>
            </a:r>
          </a:p>
        </p:txBody>
      </p:sp>
      <p:sp>
        <p:nvSpPr>
          <p:cNvPr id="4"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CCCC0B4C-9B44-4D8E-8BCC-7EDC9ED482BB}"/>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9" name="Slide Number">
            <a:extLst>
              <a:ext uri="{FF2B5EF4-FFF2-40B4-BE49-F238E27FC236}">
                <a16:creationId xmlns:a16="http://schemas.microsoft.com/office/drawing/2014/main" id="{D3AAEF83-6529-4F94-9B47-F7455813C05F}"/>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35</a:t>
            </a:fld>
            <a:endParaRPr lang="es-MX" dirty="0"/>
          </a:p>
        </p:txBody>
      </p:sp>
      <p:sp>
        <p:nvSpPr>
          <p:cNvPr id="2" name="Text Placeholder 20">
            <a:extLst>
              <a:ext uri="{FF2B5EF4-FFF2-40B4-BE49-F238E27FC236}">
                <a16:creationId xmlns:a16="http://schemas.microsoft.com/office/drawing/2014/main" id="{AA491FBB-4571-433A-959A-F5AB4C4E09B9}"/>
              </a:ext>
            </a:extLst>
          </p:cNvPr>
          <p:cNvSpPr txBox="1">
            <a:spLocks/>
          </p:cNvSpPr>
          <p:nvPr/>
        </p:nvSpPr>
        <p:spPr>
          <a:xfrm>
            <a:off x="619212" y="1497826"/>
            <a:ext cx="728962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rgbClr val="49545C"/>
                </a:solidFill>
                <a:latin typeface="Helvetica neue light"/>
              </a:rPr>
              <a:t>ESTIMACIONES </a:t>
            </a:r>
          </a:p>
        </p:txBody>
      </p:sp>
      <p:graphicFrame>
        <p:nvGraphicFramePr>
          <p:cNvPr id="3" name="Table 2">
            <a:extLst>
              <a:ext uri="{FF2B5EF4-FFF2-40B4-BE49-F238E27FC236}">
                <a16:creationId xmlns:a16="http://schemas.microsoft.com/office/drawing/2014/main" id="{3CE0C165-F18B-4BDB-BF8C-38566FC5B348}"/>
              </a:ext>
            </a:extLst>
          </p:cNvPr>
          <p:cNvGraphicFramePr>
            <a:graphicFrameLocks noGrp="1"/>
          </p:cNvGraphicFramePr>
          <p:nvPr>
            <p:extLst>
              <p:ext uri="{D42A27DB-BD31-4B8C-83A1-F6EECF244321}">
                <p14:modId xmlns:p14="http://schemas.microsoft.com/office/powerpoint/2010/main" val="1479077739"/>
              </p:ext>
            </p:extLst>
          </p:nvPr>
        </p:nvGraphicFramePr>
        <p:xfrm>
          <a:off x="575762" y="2252100"/>
          <a:ext cx="22647045" cy="11133353"/>
        </p:xfrm>
        <a:graphic>
          <a:graphicData uri="http://schemas.openxmlformats.org/drawingml/2006/table">
            <a:tbl>
              <a:tblPr>
                <a:tableStyleId>{5940675A-B579-460E-94D1-54222C63F5DA}</a:tableStyleId>
              </a:tblPr>
              <a:tblGrid>
                <a:gridCol w="2533236">
                  <a:extLst>
                    <a:ext uri="{9D8B030D-6E8A-4147-A177-3AD203B41FA5}">
                      <a16:colId xmlns:a16="http://schemas.microsoft.com/office/drawing/2014/main" val="3910645181"/>
                    </a:ext>
                  </a:extLst>
                </a:gridCol>
                <a:gridCol w="7372299">
                  <a:extLst>
                    <a:ext uri="{9D8B030D-6E8A-4147-A177-3AD203B41FA5}">
                      <a16:colId xmlns:a16="http://schemas.microsoft.com/office/drawing/2014/main" val="4064613910"/>
                    </a:ext>
                  </a:extLst>
                </a:gridCol>
                <a:gridCol w="3443967">
                  <a:extLst>
                    <a:ext uri="{9D8B030D-6E8A-4147-A177-3AD203B41FA5}">
                      <a16:colId xmlns:a16="http://schemas.microsoft.com/office/drawing/2014/main" val="4184089382"/>
                    </a:ext>
                  </a:extLst>
                </a:gridCol>
                <a:gridCol w="4455174">
                  <a:extLst>
                    <a:ext uri="{9D8B030D-6E8A-4147-A177-3AD203B41FA5}">
                      <a16:colId xmlns:a16="http://schemas.microsoft.com/office/drawing/2014/main" val="3420699184"/>
                    </a:ext>
                  </a:extLst>
                </a:gridCol>
                <a:gridCol w="2271554">
                  <a:extLst>
                    <a:ext uri="{9D8B030D-6E8A-4147-A177-3AD203B41FA5}">
                      <a16:colId xmlns:a16="http://schemas.microsoft.com/office/drawing/2014/main" val="3456475180"/>
                    </a:ext>
                  </a:extLst>
                </a:gridCol>
                <a:gridCol w="2570815">
                  <a:extLst>
                    <a:ext uri="{9D8B030D-6E8A-4147-A177-3AD203B41FA5}">
                      <a16:colId xmlns:a16="http://schemas.microsoft.com/office/drawing/2014/main" val="3854956668"/>
                    </a:ext>
                  </a:extLst>
                </a:gridCol>
              </a:tblGrid>
              <a:tr h="1445042">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No.</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Nombre candidato</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Estimación Puntual</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Margen de error</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Times New Roman" panose="02020603050405020304" pitchFamily="18" charset="0"/>
                          <a:cs typeface="Calibri" panose="020F0502020204030204" pitchFamily="34" charset="0"/>
                        </a:rPr>
                        <a:t>Límite inferior al 95%</a:t>
                      </a:r>
                      <a:endPar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Times New Roman" panose="02020603050405020304" pitchFamily="18" charset="0"/>
                          <a:cs typeface="Calibri" panose="020F0502020204030204" pitchFamily="34" charset="0"/>
                        </a:rPr>
                        <a:t>Límite superior al 95%</a:t>
                      </a:r>
                      <a:endPar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extLst>
                  <a:ext uri="{0D108BD9-81ED-4DB2-BD59-A6C34878D82A}">
                    <a16:rowId xmlns:a16="http://schemas.microsoft.com/office/drawing/2014/main" val="3262367419"/>
                  </a:ext>
                </a:extLst>
              </a:tr>
              <a:tr h="440339">
                <a:tc>
                  <a:txBody>
                    <a:bodyPr/>
                    <a:lstStyle/>
                    <a:p>
                      <a:pPr algn="ctr" fontAlgn="ctr"/>
                      <a:r>
                        <a:rPr lang="es-MX" sz="2800" b="0" i="0" u="none" strike="noStrike" dirty="0">
                          <a:solidFill>
                            <a:srgbClr val="000000"/>
                          </a:solidFill>
                          <a:effectLst/>
                          <a:latin typeface="Lato Hairline" panose="020F0202020204030203"/>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Alejandro Rojas Díaz Durán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5493524"/>
                  </a:ext>
                </a:extLst>
              </a:tr>
              <a:tr h="440339">
                <a:tc>
                  <a:txBody>
                    <a:bodyPr/>
                    <a:lstStyle/>
                    <a:p>
                      <a:pPr algn="ctr" fontAlgn="ctr"/>
                      <a:r>
                        <a:rPr lang="es-MX" sz="2800" b="0" i="0" u="none" strike="noStrike" dirty="0">
                          <a:solidFill>
                            <a:srgbClr val="000000"/>
                          </a:solidFill>
                          <a:effectLst/>
                          <a:latin typeface="Lato Hairline" panose="020F0202020204030203"/>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Antonio Alaffa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929692"/>
                  </a:ext>
                </a:extLst>
              </a:tr>
              <a:tr h="440339">
                <a:tc>
                  <a:txBody>
                    <a:bodyPr/>
                    <a:lstStyle/>
                    <a:p>
                      <a:pPr algn="ctr" fontAlgn="ctr"/>
                      <a:r>
                        <a:rPr lang="es-MX" sz="2800" b="0" i="0" u="none" strike="noStrike">
                          <a:solidFill>
                            <a:srgbClr val="000000"/>
                          </a:solidFill>
                          <a:effectLst/>
                          <a:latin typeface="Lato Hairline" panose="020F0202020204030203"/>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Javier Hidalgo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290203"/>
                  </a:ext>
                </a:extLst>
              </a:tr>
              <a:tr h="440339">
                <a:tc>
                  <a:txBody>
                    <a:bodyPr/>
                    <a:lstStyle/>
                    <a:p>
                      <a:pPr algn="ctr" fontAlgn="ctr"/>
                      <a:r>
                        <a:rPr lang="es-MX" sz="2800" b="0" i="0" u="none" strike="noStrike" dirty="0">
                          <a:solidFill>
                            <a:srgbClr val="000000"/>
                          </a:solidFill>
                          <a:effectLst/>
                          <a:latin typeface="Lato Hairline" panose="020F0202020204030203"/>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José Villarreal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98056"/>
                  </a:ext>
                </a:extLst>
              </a:tr>
              <a:tr h="440339">
                <a:tc>
                  <a:txBody>
                    <a:bodyPr/>
                    <a:lstStyle/>
                    <a:p>
                      <a:pPr algn="ctr" fontAlgn="ctr"/>
                      <a:r>
                        <a:rPr lang="es-MX" sz="2800" b="0" i="0" u="none" strike="noStrike" dirty="0">
                          <a:solidFill>
                            <a:srgbClr val="000000"/>
                          </a:solidFill>
                          <a:effectLst/>
                          <a:latin typeface="Lato Hairline" panose="020F0202020204030203"/>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Jesús Hinojos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91182"/>
                  </a:ext>
                </a:extLst>
              </a:tr>
              <a:tr h="440339">
                <a:tc>
                  <a:txBody>
                    <a:bodyPr/>
                    <a:lstStyle/>
                    <a:p>
                      <a:pPr algn="ctr" fontAlgn="ctr"/>
                      <a:r>
                        <a:rPr lang="es-MX" sz="2800" b="0" i="0" u="none" strike="noStrike">
                          <a:solidFill>
                            <a:srgbClr val="000000"/>
                          </a:solidFill>
                          <a:effectLst/>
                          <a:latin typeface="Lato Hairline" panose="020F0202020204030203"/>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Pablo Salazar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304625"/>
                  </a:ext>
                </a:extLst>
              </a:tr>
              <a:tr h="440339">
                <a:tc>
                  <a:txBody>
                    <a:bodyPr/>
                    <a:lstStyle/>
                    <a:p>
                      <a:pPr algn="ctr" fontAlgn="ctr"/>
                      <a:r>
                        <a:rPr lang="es-MX" sz="2800" b="0" i="0" u="none" strike="noStrike" dirty="0">
                          <a:solidFill>
                            <a:srgbClr val="000000"/>
                          </a:solidFill>
                          <a:effectLst/>
                          <a:latin typeface="Lato Hairline" panose="020F0202020204030203"/>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Joel Flores Bonilla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0741690"/>
                  </a:ext>
                </a:extLst>
              </a:tr>
              <a:tr h="440339">
                <a:tc>
                  <a:txBody>
                    <a:bodyPr/>
                    <a:lstStyle/>
                    <a:p>
                      <a:pPr algn="ctr" fontAlgn="ctr"/>
                      <a:r>
                        <a:rPr lang="es-MX" sz="2800" b="0" i="0" u="none" strike="noStrike" dirty="0">
                          <a:solidFill>
                            <a:srgbClr val="000000"/>
                          </a:solidFill>
                          <a:effectLst/>
                          <a:latin typeface="Lato Hairline" panose="020F0202020204030203"/>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Mario Delgado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27.1%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4121958"/>
                  </a:ext>
                </a:extLst>
              </a:tr>
              <a:tr h="440339">
                <a:tc>
                  <a:txBody>
                    <a:bodyPr/>
                    <a:lstStyle/>
                    <a:p>
                      <a:pPr algn="ctr" fontAlgn="ctr"/>
                      <a:r>
                        <a:rPr lang="es-MX" sz="2800" b="0" i="0" u="none" strike="noStrike">
                          <a:solidFill>
                            <a:srgbClr val="000000"/>
                          </a:solidFill>
                          <a:effectLst/>
                          <a:latin typeface="Lato Hairline" panose="020F0202020204030203"/>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Reynaldo Guerrero Treviño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004961"/>
                  </a:ext>
                </a:extLst>
              </a:tr>
              <a:tr h="440339">
                <a:tc>
                  <a:txBody>
                    <a:bodyPr/>
                    <a:lstStyle/>
                    <a:p>
                      <a:pPr algn="ctr" fontAlgn="ctr"/>
                      <a:r>
                        <a:rPr lang="es-MX" sz="2800" b="0" i="0" u="none" strike="noStrike" dirty="0">
                          <a:solidFill>
                            <a:srgbClr val="000000"/>
                          </a:solidFill>
                          <a:effectLst/>
                          <a:latin typeface="Lato Hairline" panose="020F0202020204030203"/>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Juan Ponce Merino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945583"/>
                  </a:ext>
                </a:extLst>
              </a:tr>
              <a:tr h="440339">
                <a:tc>
                  <a:txBody>
                    <a:bodyPr/>
                    <a:lstStyle/>
                    <a:p>
                      <a:pPr algn="ctr" fontAlgn="ctr"/>
                      <a:r>
                        <a:rPr lang="es-MX" sz="2800" b="0" i="0" u="none" strike="noStrike">
                          <a:solidFill>
                            <a:srgbClr val="000000"/>
                          </a:solidFill>
                          <a:effectLst/>
                          <a:latin typeface="Lato Hairline" panose="020F0202020204030203"/>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Manuel López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380861"/>
                  </a:ext>
                </a:extLst>
              </a:tr>
              <a:tr h="440339">
                <a:tc>
                  <a:txBody>
                    <a:bodyPr/>
                    <a:lstStyle/>
                    <a:p>
                      <a:pPr algn="ctr" fontAlgn="ctr"/>
                      <a:r>
                        <a:rPr lang="es-MX" sz="2800" b="0" i="0" u="none" strike="noStrike" dirty="0">
                          <a:solidFill>
                            <a:srgbClr val="000000"/>
                          </a:solidFill>
                          <a:effectLst/>
                          <a:latin typeface="Lato Hairline" panose="020F0202020204030203"/>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Marco Antonio Andrade  Zavala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9016243"/>
                  </a:ext>
                </a:extLst>
              </a:tr>
              <a:tr h="440339">
                <a:tc>
                  <a:txBody>
                    <a:bodyPr/>
                    <a:lstStyle/>
                    <a:p>
                      <a:pPr algn="ctr" fontAlgn="ctr"/>
                      <a:r>
                        <a:rPr lang="es-MX" sz="2800" b="0" i="0" u="none" strike="noStrike">
                          <a:solidFill>
                            <a:srgbClr val="000000"/>
                          </a:solidFill>
                          <a:effectLst/>
                          <a:latin typeface="Lato Hairline" panose="020F0202020204030203"/>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Raúl Galindo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8676951"/>
                  </a:ext>
                </a:extLst>
              </a:tr>
              <a:tr h="440339">
                <a:tc>
                  <a:txBody>
                    <a:bodyPr/>
                    <a:lstStyle/>
                    <a:p>
                      <a:pPr algn="ctr" fontAlgn="ctr"/>
                      <a:r>
                        <a:rPr lang="es-MX" sz="2800" b="0" i="0" u="none" strike="noStrike" dirty="0">
                          <a:solidFill>
                            <a:srgbClr val="000000"/>
                          </a:solidFill>
                          <a:effectLst/>
                          <a:latin typeface="Lato Hairline" panose="020F0202020204030203"/>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Gibrán Ramírez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017174"/>
                  </a:ext>
                </a:extLst>
              </a:tr>
              <a:tr h="440339">
                <a:tc>
                  <a:txBody>
                    <a:bodyPr/>
                    <a:lstStyle/>
                    <a:p>
                      <a:pPr algn="ctr" fontAlgn="ctr"/>
                      <a:r>
                        <a:rPr lang="es-MX" sz="2800" b="0" i="0" u="none" strike="noStrike" dirty="0">
                          <a:solidFill>
                            <a:srgbClr val="000000"/>
                          </a:solidFill>
                          <a:effectLst/>
                          <a:latin typeface="Lato Hairline" panose="020F0202020204030203"/>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Fernando Menéndez Romero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1356037"/>
                  </a:ext>
                </a:extLst>
              </a:tr>
              <a:tr h="440339">
                <a:tc>
                  <a:txBody>
                    <a:bodyPr/>
                    <a:lstStyle/>
                    <a:p>
                      <a:pPr algn="ctr" fontAlgn="ctr"/>
                      <a:r>
                        <a:rPr lang="es-MX" sz="2800" b="0" i="0" u="none" strike="noStrike" dirty="0">
                          <a:solidFill>
                            <a:srgbClr val="000000"/>
                          </a:solidFill>
                          <a:effectLst/>
                          <a:latin typeface="Lato Hairline" panose="020F0202020204030203"/>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Edgar López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8704874"/>
                  </a:ext>
                </a:extLst>
              </a:tr>
              <a:tr h="440339">
                <a:tc>
                  <a:txBody>
                    <a:bodyPr/>
                    <a:lstStyle/>
                    <a:p>
                      <a:pPr algn="ctr" fontAlgn="ctr"/>
                      <a:r>
                        <a:rPr lang="es-MX" sz="2800" b="0" i="0" u="none" strike="noStrike" dirty="0">
                          <a:solidFill>
                            <a:srgbClr val="000000"/>
                          </a:solidFill>
                          <a:effectLst/>
                          <a:latin typeface="Lato Hairline" panose="020F0202020204030203"/>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Carlos Zurita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5518048"/>
                  </a:ext>
                </a:extLst>
              </a:tr>
              <a:tr h="440339">
                <a:tc>
                  <a:txBody>
                    <a:bodyPr/>
                    <a:lstStyle/>
                    <a:p>
                      <a:pPr algn="ctr" fontAlgn="ctr"/>
                      <a:r>
                        <a:rPr lang="es-MX" sz="2800" b="0" i="0" u="none" strike="noStrike" dirty="0">
                          <a:solidFill>
                            <a:srgbClr val="000000"/>
                          </a:solidFill>
                          <a:effectLst/>
                          <a:latin typeface="Lato Hairline" panose="020F0202020204030203"/>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Porfirio Muñoz Ledo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856454"/>
                  </a:ext>
                </a:extLst>
              </a:tr>
              <a:tr h="440339">
                <a:tc>
                  <a:txBody>
                    <a:bodyPr/>
                    <a:lstStyle/>
                    <a:p>
                      <a:pPr algn="ctr" fontAlgn="ctr"/>
                      <a:r>
                        <a:rPr lang="es-MX" sz="2800" b="0" i="0" u="none" strike="noStrike" dirty="0">
                          <a:solidFill>
                            <a:srgbClr val="000000"/>
                          </a:solidFill>
                          <a:effectLst/>
                          <a:latin typeface="Lato Hairline" panose="020F0202020204030203"/>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Pablo Duarte Sánchez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4707027"/>
                  </a:ext>
                </a:extLst>
              </a:tr>
              <a:tr h="440339">
                <a:tc>
                  <a:txBody>
                    <a:bodyPr/>
                    <a:lstStyle/>
                    <a:p>
                      <a:pPr algn="ctr" fontAlgn="ctr"/>
                      <a:r>
                        <a:rPr lang="es-MX" sz="2800" b="0" i="0" u="none" strike="noStrike" dirty="0">
                          <a:solidFill>
                            <a:srgbClr val="000000"/>
                          </a:solidFill>
                          <a:effectLst/>
                          <a:latin typeface="Lato Hairline" panose="020F0202020204030203"/>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Jorge Salomón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711526"/>
                  </a:ext>
                </a:extLst>
              </a:tr>
              <a:tr h="440339">
                <a:tc>
                  <a:txBody>
                    <a:bodyPr/>
                    <a:lstStyle/>
                    <a:p>
                      <a:pPr algn="ctr" fontAlgn="ctr"/>
                      <a:r>
                        <a:rPr lang="es-MX" sz="2800" b="0" i="0" u="none" strike="noStrike" dirty="0">
                          <a:solidFill>
                            <a:srgbClr val="000000"/>
                          </a:solidFill>
                          <a:effectLst/>
                          <a:latin typeface="Lato Hairline" panose="020F0202020204030203"/>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Saúl Acevedo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297982"/>
                  </a:ext>
                </a:extLst>
              </a:tr>
              <a:tr h="440339">
                <a:tc>
                  <a:txBody>
                    <a:bodyPr/>
                    <a:lstStyle/>
                    <a:p>
                      <a:pPr algn="ctr" fontAlgn="ctr"/>
                      <a:r>
                        <a:rPr lang="es-MX" sz="2800" b="0" i="0" u="none" strike="noStrike" dirty="0">
                          <a:solidFill>
                            <a:srgbClr val="000000"/>
                          </a:solidFill>
                          <a:effectLst/>
                          <a:latin typeface="Lato Hairline" panose="020F0202020204030203"/>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Javier  Falcón  González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0661353"/>
                  </a:ext>
                </a:extLst>
              </a:tr>
            </a:tbl>
          </a:graphicData>
        </a:graphic>
      </p:graphicFrame>
    </p:spTree>
    <p:extLst>
      <p:ext uri="{BB962C8B-B14F-4D97-AF65-F5344CB8AC3E}">
        <p14:creationId xmlns:p14="http://schemas.microsoft.com/office/powerpoint/2010/main" val="1270095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2">
            <a:extLst>
              <a:ext uri="{FF2B5EF4-FFF2-40B4-BE49-F238E27FC236}">
                <a16:creationId xmlns:a16="http://schemas.microsoft.com/office/drawing/2014/main" id="{B0970571-992B-4CB8-AE54-8B11B7BDED53}"/>
              </a:ext>
            </a:extLst>
          </p:cNvPr>
          <p:cNvSpPr txBox="1">
            <a:spLocks/>
          </p:cNvSpPr>
          <p:nvPr/>
        </p:nvSpPr>
        <p:spPr>
          <a:xfrm>
            <a:off x="575762" y="43436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Candidaturas a la Presidencia</a:t>
            </a:r>
          </a:p>
        </p:txBody>
      </p:sp>
      <p:sp>
        <p:nvSpPr>
          <p:cNvPr id="4"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CCCC0B4C-9B44-4D8E-8BCC-7EDC9ED482BB}"/>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9" name="Slide Number">
            <a:extLst>
              <a:ext uri="{FF2B5EF4-FFF2-40B4-BE49-F238E27FC236}">
                <a16:creationId xmlns:a16="http://schemas.microsoft.com/office/drawing/2014/main" id="{D3AAEF83-6529-4F94-9B47-F7455813C05F}"/>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36</a:t>
            </a:fld>
            <a:endParaRPr lang="es-MX" dirty="0"/>
          </a:p>
        </p:txBody>
      </p:sp>
      <p:sp>
        <p:nvSpPr>
          <p:cNvPr id="2" name="Text Placeholder 20">
            <a:extLst>
              <a:ext uri="{FF2B5EF4-FFF2-40B4-BE49-F238E27FC236}">
                <a16:creationId xmlns:a16="http://schemas.microsoft.com/office/drawing/2014/main" id="{AA491FBB-4571-433A-959A-F5AB4C4E09B9}"/>
              </a:ext>
            </a:extLst>
          </p:cNvPr>
          <p:cNvSpPr txBox="1">
            <a:spLocks/>
          </p:cNvSpPr>
          <p:nvPr/>
        </p:nvSpPr>
        <p:spPr>
          <a:xfrm>
            <a:off x="619212" y="1497826"/>
            <a:ext cx="728962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rgbClr val="49545C"/>
                </a:solidFill>
                <a:latin typeface="Helvetica neue light"/>
              </a:rPr>
              <a:t>ESTIMACIONES </a:t>
            </a:r>
          </a:p>
        </p:txBody>
      </p:sp>
      <p:graphicFrame>
        <p:nvGraphicFramePr>
          <p:cNvPr id="3" name="Table 2">
            <a:extLst>
              <a:ext uri="{FF2B5EF4-FFF2-40B4-BE49-F238E27FC236}">
                <a16:creationId xmlns:a16="http://schemas.microsoft.com/office/drawing/2014/main" id="{3CE0C165-F18B-4BDB-BF8C-38566FC5B348}"/>
              </a:ext>
            </a:extLst>
          </p:cNvPr>
          <p:cNvGraphicFramePr>
            <a:graphicFrameLocks noGrp="1"/>
          </p:cNvGraphicFramePr>
          <p:nvPr>
            <p:extLst>
              <p:ext uri="{D42A27DB-BD31-4B8C-83A1-F6EECF244321}">
                <p14:modId xmlns:p14="http://schemas.microsoft.com/office/powerpoint/2010/main" val="787397643"/>
              </p:ext>
            </p:extLst>
          </p:nvPr>
        </p:nvGraphicFramePr>
        <p:xfrm>
          <a:off x="575762" y="2252100"/>
          <a:ext cx="22647045" cy="11133353"/>
        </p:xfrm>
        <a:graphic>
          <a:graphicData uri="http://schemas.openxmlformats.org/drawingml/2006/table">
            <a:tbl>
              <a:tblPr>
                <a:tableStyleId>{5940675A-B579-460E-94D1-54222C63F5DA}</a:tableStyleId>
              </a:tblPr>
              <a:tblGrid>
                <a:gridCol w="2533236">
                  <a:extLst>
                    <a:ext uri="{9D8B030D-6E8A-4147-A177-3AD203B41FA5}">
                      <a16:colId xmlns:a16="http://schemas.microsoft.com/office/drawing/2014/main" val="3910645181"/>
                    </a:ext>
                  </a:extLst>
                </a:gridCol>
                <a:gridCol w="7372299">
                  <a:extLst>
                    <a:ext uri="{9D8B030D-6E8A-4147-A177-3AD203B41FA5}">
                      <a16:colId xmlns:a16="http://schemas.microsoft.com/office/drawing/2014/main" val="4064613910"/>
                    </a:ext>
                  </a:extLst>
                </a:gridCol>
                <a:gridCol w="3443967">
                  <a:extLst>
                    <a:ext uri="{9D8B030D-6E8A-4147-A177-3AD203B41FA5}">
                      <a16:colId xmlns:a16="http://schemas.microsoft.com/office/drawing/2014/main" val="4184089382"/>
                    </a:ext>
                  </a:extLst>
                </a:gridCol>
                <a:gridCol w="4455174">
                  <a:extLst>
                    <a:ext uri="{9D8B030D-6E8A-4147-A177-3AD203B41FA5}">
                      <a16:colId xmlns:a16="http://schemas.microsoft.com/office/drawing/2014/main" val="3420699184"/>
                    </a:ext>
                  </a:extLst>
                </a:gridCol>
                <a:gridCol w="2271554">
                  <a:extLst>
                    <a:ext uri="{9D8B030D-6E8A-4147-A177-3AD203B41FA5}">
                      <a16:colId xmlns:a16="http://schemas.microsoft.com/office/drawing/2014/main" val="3456475180"/>
                    </a:ext>
                  </a:extLst>
                </a:gridCol>
                <a:gridCol w="2570815">
                  <a:extLst>
                    <a:ext uri="{9D8B030D-6E8A-4147-A177-3AD203B41FA5}">
                      <a16:colId xmlns:a16="http://schemas.microsoft.com/office/drawing/2014/main" val="3854956668"/>
                    </a:ext>
                  </a:extLst>
                </a:gridCol>
              </a:tblGrid>
              <a:tr h="1445042">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No.</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Nombre candidato</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Estimación Puntual</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Margen de error</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Times New Roman" panose="02020603050405020304" pitchFamily="18" charset="0"/>
                          <a:cs typeface="Calibri" panose="020F0502020204030204" pitchFamily="34" charset="0"/>
                        </a:rPr>
                        <a:t>Límite inferior al 95%</a:t>
                      </a:r>
                      <a:endPar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Times New Roman" panose="02020603050405020304" pitchFamily="18" charset="0"/>
                          <a:cs typeface="Calibri" panose="020F0502020204030204" pitchFamily="34" charset="0"/>
                        </a:rPr>
                        <a:t>Límite superior al 95%</a:t>
                      </a:r>
                      <a:endPar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extLst>
                  <a:ext uri="{0D108BD9-81ED-4DB2-BD59-A6C34878D82A}">
                    <a16:rowId xmlns:a16="http://schemas.microsoft.com/office/drawing/2014/main" val="3262367419"/>
                  </a:ext>
                </a:extLst>
              </a:tr>
              <a:tr h="440339">
                <a:tc>
                  <a:txBody>
                    <a:bodyPr/>
                    <a:lstStyle/>
                    <a:p>
                      <a:pPr algn="ctr" fontAlgn="ctr"/>
                      <a:r>
                        <a:rPr lang="es-MX" sz="2800" b="0" i="0" u="none" strike="noStrike" dirty="0">
                          <a:solidFill>
                            <a:srgbClr val="000000"/>
                          </a:solidFill>
                          <a:effectLst/>
                          <a:latin typeface="Lato Hairline" panose="020F0202020204030203"/>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Braulio Díaz Pavón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5493524"/>
                  </a:ext>
                </a:extLst>
              </a:tr>
              <a:tr h="440339">
                <a:tc>
                  <a:txBody>
                    <a:bodyPr/>
                    <a:lstStyle/>
                    <a:p>
                      <a:pPr algn="ctr" fontAlgn="ctr"/>
                      <a:r>
                        <a:rPr lang="es-MX" sz="2800" b="0" i="0" u="none" strike="noStrike">
                          <a:solidFill>
                            <a:srgbClr val="000000"/>
                          </a:solidFill>
                          <a:effectLst/>
                          <a:latin typeface="Lato Hairline" panose="020F0202020204030203"/>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Manuel Bautista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929692"/>
                  </a:ext>
                </a:extLst>
              </a:tr>
              <a:tr h="440339">
                <a:tc>
                  <a:txBody>
                    <a:bodyPr/>
                    <a:lstStyle/>
                    <a:p>
                      <a:pPr algn="ctr" fontAlgn="ctr"/>
                      <a:r>
                        <a:rPr lang="es-MX" sz="2800" b="0" i="0" u="none" strike="noStrike">
                          <a:solidFill>
                            <a:srgbClr val="000000"/>
                          </a:solidFill>
                          <a:effectLst/>
                          <a:latin typeface="Lato Hairline" panose="020F0202020204030203"/>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Ángel Balderas  Puga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290203"/>
                  </a:ext>
                </a:extLst>
              </a:tr>
              <a:tr h="440339">
                <a:tc>
                  <a:txBody>
                    <a:bodyPr/>
                    <a:lstStyle/>
                    <a:p>
                      <a:pPr algn="ctr" fontAlgn="ctr"/>
                      <a:r>
                        <a:rPr lang="es-MX" sz="2800" b="0" i="0" u="none" strike="noStrike">
                          <a:solidFill>
                            <a:srgbClr val="000000"/>
                          </a:solidFill>
                          <a:effectLst/>
                          <a:latin typeface="Lato Hairline" panose="020F0202020204030203"/>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Roberto Treviño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98056"/>
                  </a:ext>
                </a:extLst>
              </a:tr>
              <a:tr h="440339">
                <a:tc>
                  <a:txBody>
                    <a:bodyPr/>
                    <a:lstStyle/>
                    <a:p>
                      <a:pPr algn="ctr" fontAlgn="ctr"/>
                      <a:r>
                        <a:rPr lang="es-MX" sz="2800" b="0" i="0" u="none" strike="noStrike">
                          <a:solidFill>
                            <a:srgbClr val="000000"/>
                          </a:solidFill>
                          <a:effectLst/>
                          <a:latin typeface="Lato Hairline" panose="020F0202020204030203"/>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José Antonio Mendoza  Zelocuahtecatl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91182"/>
                  </a:ext>
                </a:extLst>
              </a:tr>
              <a:tr h="440339">
                <a:tc>
                  <a:txBody>
                    <a:bodyPr/>
                    <a:lstStyle/>
                    <a:p>
                      <a:pPr algn="ctr" fontAlgn="ctr"/>
                      <a:r>
                        <a:rPr lang="es-MX" sz="2800" b="0" i="0" u="none" strike="noStrike">
                          <a:solidFill>
                            <a:srgbClr val="000000"/>
                          </a:solidFill>
                          <a:effectLst/>
                          <a:latin typeface="Lato Hairline" panose="020F0202020204030203"/>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Cuauhtémoc Pérez Carrera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304625"/>
                  </a:ext>
                </a:extLst>
              </a:tr>
              <a:tr h="440339">
                <a:tc>
                  <a:txBody>
                    <a:bodyPr/>
                    <a:lstStyle/>
                    <a:p>
                      <a:pPr algn="ctr" fontAlgn="ctr"/>
                      <a:r>
                        <a:rPr lang="es-MX" sz="2800" b="0" i="0" u="none" strike="noStrike">
                          <a:solidFill>
                            <a:srgbClr val="000000"/>
                          </a:solidFill>
                          <a:effectLst/>
                          <a:latin typeface="Lato Hairline" panose="020F0202020204030203"/>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Rigoberto Vargas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0741690"/>
                  </a:ext>
                </a:extLst>
              </a:tr>
              <a:tr h="440339">
                <a:tc>
                  <a:txBody>
                    <a:bodyPr/>
                    <a:lstStyle/>
                    <a:p>
                      <a:pPr algn="ctr" fontAlgn="ctr"/>
                      <a:r>
                        <a:rPr lang="es-MX" sz="2800" b="0" i="0" u="none" strike="noStrike">
                          <a:solidFill>
                            <a:srgbClr val="000000"/>
                          </a:solidFill>
                          <a:effectLst/>
                          <a:latin typeface="Lato Hairline" panose="020F0202020204030203"/>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Juan Antonio Valdés </a:t>
                      </a:r>
                      <a:r>
                        <a:rPr lang="es-MX" sz="2800" b="1" i="0" u="none" strike="noStrike" dirty="0" err="1">
                          <a:solidFill>
                            <a:srgbClr val="000000"/>
                          </a:solidFill>
                          <a:effectLst/>
                          <a:latin typeface="Lato Hairline" panose="020F0202020204030203"/>
                        </a:rPr>
                        <a:t>Valdés</a:t>
                      </a:r>
                      <a:endParaRPr lang="es-MX" sz="2800" b="1" i="0" u="none" strike="noStrike" dirty="0">
                        <a:solidFill>
                          <a:srgbClr val="000000"/>
                        </a:solidFill>
                        <a:effectLst/>
                        <a:latin typeface="Lato Hairline" panose="020F020202020403020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4121958"/>
                  </a:ext>
                </a:extLst>
              </a:tr>
              <a:tr h="440339">
                <a:tc>
                  <a:txBody>
                    <a:bodyPr/>
                    <a:lstStyle/>
                    <a:p>
                      <a:pPr algn="ctr" fontAlgn="ctr"/>
                      <a:r>
                        <a:rPr lang="es-MX" sz="2800" b="0" i="0" u="none" strike="noStrike">
                          <a:solidFill>
                            <a:srgbClr val="000000"/>
                          </a:solidFill>
                          <a:effectLst/>
                          <a:latin typeface="Lato Hairline" panose="020F0202020204030203"/>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dirty="0">
                          <a:solidFill>
                            <a:srgbClr val="000000"/>
                          </a:solidFill>
                          <a:effectLst/>
                          <a:latin typeface="Lato Hairline" panose="020F0202020204030203"/>
                        </a:rPr>
                        <a:t>José Luis Muñoz Sánchez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004961"/>
                  </a:ext>
                </a:extLst>
              </a:tr>
              <a:tr h="440339">
                <a:tc>
                  <a:txBody>
                    <a:bodyPr/>
                    <a:lstStyle/>
                    <a:p>
                      <a:pPr algn="ctr" fontAlgn="ctr"/>
                      <a:r>
                        <a:rPr lang="es-MX" sz="2800" b="0" i="0" u="none" strike="noStrike">
                          <a:solidFill>
                            <a:srgbClr val="000000"/>
                          </a:solidFill>
                          <a:effectLst/>
                          <a:latin typeface="Lato Hairline" panose="020F0202020204030203"/>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Atenógenes Bautista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945583"/>
                  </a:ext>
                </a:extLst>
              </a:tr>
              <a:tr h="440339">
                <a:tc>
                  <a:txBody>
                    <a:bodyPr/>
                    <a:lstStyle/>
                    <a:p>
                      <a:pPr algn="ctr" fontAlgn="ctr"/>
                      <a:r>
                        <a:rPr lang="es-MX" sz="2800" b="0" i="0" u="none" strike="noStrike">
                          <a:solidFill>
                            <a:srgbClr val="000000"/>
                          </a:solidFill>
                          <a:effectLst/>
                          <a:latin typeface="Lato Hairline" panose="020F0202020204030203"/>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Macario Fabela  Cerda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380861"/>
                  </a:ext>
                </a:extLst>
              </a:tr>
              <a:tr h="440339">
                <a:tc>
                  <a:txBody>
                    <a:bodyPr/>
                    <a:lstStyle/>
                    <a:p>
                      <a:pPr algn="ctr" fontAlgn="ctr"/>
                      <a:r>
                        <a:rPr lang="es-MX" sz="2800" b="0" i="0" u="none" strike="noStrike">
                          <a:solidFill>
                            <a:srgbClr val="000000"/>
                          </a:solidFill>
                          <a:effectLst/>
                          <a:latin typeface="Lato Hairline" panose="020F0202020204030203"/>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Edgar Molina Bolaños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9016243"/>
                  </a:ext>
                </a:extLst>
              </a:tr>
              <a:tr h="440339">
                <a:tc>
                  <a:txBody>
                    <a:bodyPr/>
                    <a:lstStyle/>
                    <a:p>
                      <a:pPr algn="ctr" fontAlgn="ctr"/>
                      <a:r>
                        <a:rPr lang="es-MX" sz="2800" b="0" i="0" u="none" strike="noStrike">
                          <a:solidFill>
                            <a:srgbClr val="000000"/>
                          </a:solidFill>
                          <a:effectLst/>
                          <a:latin typeface="Lato Hairline" panose="020F0202020204030203"/>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Bertín Velázquez Rangel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8676951"/>
                  </a:ext>
                </a:extLst>
              </a:tr>
              <a:tr h="440339">
                <a:tc>
                  <a:txBody>
                    <a:bodyPr/>
                    <a:lstStyle/>
                    <a:p>
                      <a:pPr algn="ctr" fontAlgn="ctr"/>
                      <a:r>
                        <a:rPr lang="es-MX" sz="2800" b="0" i="0" u="none" strike="noStrike">
                          <a:solidFill>
                            <a:srgbClr val="000000"/>
                          </a:solidFill>
                          <a:effectLst/>
                          <a:latin typeface="Lato Hairline" panose="020F0202020204030203"/>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Juan Edgard Martínez Espinosa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017174"/>
                  </a:ext>
                </a:extLst>
              </a:tr>
              <a:tr h="440339">
                <a:tc>
                  <a:txBody>
                    <a:bodyPr/>
                    <a:lstStyle/>
                    <a:p>
                      <a:pPr algn="ctr" fontAlgn="ctr"/>
                      <a:r>
                        <a:rPr lang="es-MX" sz="2800" b="0" i="0" u="none" strike="noStrike">
                          <a:solidFill>
                            <a:srgbClr val="000000"/>
                          </a:solidFill>
                          <a:effectLst/>
                          <a:latin typeface="Lato Hairline" panose="020F0202020204030203"/>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Rafael López  Mejía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1356037"/>
                  </a:ext>
                </a:extLst>
              </a:tr>
              <a:tr h="440339">
                <a:tc>
                  <a:txBody>
                    <a:bodyPr/>
                    <a:lstStyle/>
                    <a:p>
                      <a:pPr algn="ctr" fontAlgn="ctr"/>
                      <a:r>
                        <a:rPr lang="es-MX" sz="2800" b="0" i="0" u="none" strike="noStrike">
                          <a:solidFill>
                            <a:srgbClr val="000000"/>
                          </a:solidFill>
                          <a:effectLst/>
                          <a:latin typeface="Lato Hairline" panose="020F0202020204030203"/>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Luis Manuel Tercero Ruiz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8704874"/>
                  </a:ext>
                </a:extLst>
              </a:tr>
              <a:tr h="440339">
                <a:tc>
                  <a:txBody>
                    <a:bodyPr/>
                    <a:lstStyle/>
                    <a:p>
                      <a:pPr algn="ctr" fontAlgn="ctr"/>
                      <a:r>
                        <a:rPr lang="es-MX" sz="2800" b="0" i="0" u="none" strike="noStrike">
                          <a:solidFill>
                            <a:srgbClr val="000000"/>
                          </a:solidFill>
                          <a:effectLst/>
                          <a:latin typeface="Lato Hairline" panose="020F0202020204030203"/>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Ricardo Salazar Estrada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5518048"/>
                  </a:ext>
                </a:extLst>
              </a:tr>
              <a:tr h="440339">
                <a:tc>
                  <a:txBody>
                    <a:bodyPr/>
                    <a:lstStyle/>
                    <a:p>
                      <a:pPr algn="ctr" fontAlgn="ctr"/>
                      <a:r>
                        <a:rPr lang="es-MX" sz="2800" b="0" i="0" u="none" strike="noStrike">
                          <a:solidFill>
                            <a:srgbClr val="000000"/>
                          </a:solidFill>
                          <a:effectLst/>
                          <a:latin typeface="Lato Hairline" panose="020F0202020204030203"/>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Salvador Flores  Bello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856454"/>
                  </a:ext>
                </a:extLst>
              </a:tr>
              <a:tr h="440339">
                <a:tc>
                  <a:txBody>
                    <a:bodyPr/>
                    <a:lstStyle/>
                    <a:p>
                      <a:pPr algn="ctr" fontAlgn="ctr"/>
                      <a:r>
                        <a:rPr lang="es-MX" sz="2800" b="0" i="0" u="none" strike="noStrike">
                          <a:solidFill>
                            <a:srgbClr val="000000"/>
                          </a:solidFill>
                          <a:effectLst/>
                          <a:latin typeface="Lato Hairline" panose="020F0202020204030203"/>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Gabriel de Jesús Guzmán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4707027"/>
                  </a:ext>
                </a:extLst>
              </a:tr>
              <a:tr h="440339">
                <a:tc>
                  <a:txBody>
                    <a:bodyPr/>
                    <a:lstStyle/>
                    <a:p>
                      <a:pPr algn="ctr" fontAlgn="ctr"/>
                      <a:r>
                        <a:rPr lang="es-MX" sz="2800" b="0" i="0" u="none" strike="noStrike">
                          <a:solidFill>
                            <a:srgbClr val="000000"/>
                          </a:solidFill>
                          <a:effectLst/>
                          <a:latin typeface="Lato Hairline" panose="020F0202020204030203"/>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José Rigoberto Guzmán  Calderón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711526"/>
                  </a:ext>
                </a:extLst>
              </a:tr>
              <a:tr h="440339">
                <a:tc>
                  <a:txBody>
                    <a:bodyPr/>
                    <a:lstStyle/>
                    <a:p>
                      <a:pPr algn="ctr" fontAlgn="ctr"/>
                      <a:r>
                        <a:rPr lang="es-MX" sz="2800" b="0" i="0" u="none" strike="noStrike">
                          <a:solidFill>
                            <a:srgbClr val="000000"/>
                          </a:solidFill>
                          <a:effectLst/>
                          <a:latin typeface="Lato Hairline" panose="020F0202020204030203"/>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Eulalio Moreno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297982"/>
                  </a:ext>
                </a:extLst>
              </a:tr>
              <a:tr h="440339">
                <a:tc>
                  <a:txBody>
                    <a:bodyPr/>
                    <a:lstStyle/>
                    <a:p>
                      <a:pPr algn="ctr" fontAlgn="ctr"/>
                      <a:r>
                        <a:rPr lang="es-MX" sz="2800" b="0" i="0" u="none" strike="noStrike">
                          <a:solidFill>
                            <a:srgbClr val="000000"/>
                          </a:solidFill>
                          <a:effectLst/>
                          <a:latin typeface="Lato Hairline" panose="020F0202020204030203"/>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800" b="1" i="0" u="none" strike="noStrike">
                          <a:solidFill>
                            <a:srgbClr val="000000"/>
                          </a:solidFill>
                          <a:effectLst/>
                          <a:latin typeface="Lato Hairline" panose="020F0202020204030203"/>
                        </a:rPr>
                        <a:t>Miguel Ángel Núñez Olivares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a:solidFill>
                            <a:srgbClr val="000000"/>
                          </a:solidFill>
                          <a:effectLst/>
                          <a:latin typeface="Lato Hairline" panose="020F0202020204030203"/>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800" b="0" i="0" u="none" strike="noStrike" dirty="0">
                          <a:solidFill>
                            <a:srgbClr val="000000"/>
                          </a:solidFill>
                          <a:effectLst/>
                          <a:latin typeface="Lato Hairline" panose="020F0202020204030203"/>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0661353"/>
                  </a:ext>
                </a:extLst>
              </a:tr>
            </a:tbl>
          </a:graphicData>
        </a:graphic>
      </p:graphicFrame>
    </p:spTree>
    <p:extLst>
      <p:ext uri="{BB962C8B-B14F-4D97-AF65-F5344CB8AC3E}">
        <p14:creationId xmlns:p14="http://schemas.microsoft.com/office/powerpoint/2010/main" val="403725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2">
            <a:extLst>
              <a:ext uri="{FF2B5EF4-FFF2-40B4-BE49-F238E27FC236}">
                <a16:creationId xmlns:a16="http://schemas.microsoft.com/office/drawing/2014/main" id="{B0970571-992B-4CB8-AE54-8B11B7BDED53}"/>
              </a:ext>
            </a:extLst>
          </p:cNvPr>
          <p:cNvSpPr txBox="1">
            <a:spLocks/>
          </p:cNvSpPr>
          <p:nvPr/>
        </p:nvSpPr>
        <p:spPr>
          <a:xfrm>
            <a:off x="575762" y="43436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Candidaturas a la Secretaría General</a:t>
            </a:r>
          </a:p>
        </p:txBody>
      </p:sp>
      <p:sp>
        <p:nvSpPr>
          <p:cNvPr id="11"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A45A9AE0-13CB-47B1-8863-600A68CBB34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3" name="Slide Number">
            <a:extLst>
              <a:ext uri="{FF2B5EF4-FFF2-40B4-BE49-F238E27FC236}">
                <a16:creationId xmlns:a16="http://schemas.microsoft.com/office/drawing/2014/main" id="{706DD97F-A5FF-4F45-9205-6C088F1188BF}"/>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37</a:t>
            </a:fld>
            <a:endParaRPr lang="es-MX" dirty="0"/>
          </a:p>
        </p:txBody>
      </p:sp>
      <p:graphicFrame>
        <p:nvGraphicFramePr>
          <p:cNvPr id="6" name="Table 5">
            <a:extLst>
              <a:ext uri="{FF2B5EF4-FFF2-40B4-BE49-F238E27FC236}">
                <a16:creationId xmlns:a16="http://schemas.microsoft.com/office/drawing/2014/main" id="{CE256D11-AE8C-42CD-B69A-0508F31B3018}"/>
              </a:ext>
            </a:extLst>
          </p:cNvPr>
          <p:cNvGraphicFramePr>
            <a:graphicFrameLocks noGrp="1"/>
          </p:cNvGraphicFramePr>
          <p:nvPr>
            <p:extLst>
              <p:ext uri="{D42A27DB-BD31-4B8C-83A1-F6EECF244321}">
                <p14:modId xmlns:p14="http://schemas.microsoft.com/office/powerpoint/2010/main" val="1751205067"/>
              </p:ext>
            </p:extLst>
          </p:nvPr>
        </p:nvGraphicFramePr>
        <p:xfrm>
          <a:off x="575762" y="2045448"/>
          <a:ext cx="22647045" cy="11140931"/>
        </p:xfrm>
        <a:graphic>
          <a:graphicData uri="http://schemas.openxmlformats.org/drawingml/2006/table">
            <a:tbl>
              <a:tblPr>
                <a:tableStyleId>{5940675A-B579-460E-94D1-54222C63F5DA}</a:tableStyleId>
              </a:tblPr>
              <a:tblGrid>
                <a:gridCol w="2533236">
                  <a:extLst>
                    <a:ext uri="{9D8B030D-6E8A-4147-A177-3AD203B41FA5}">
                      <a16:colId xmlns:a16="http://schemas.microsoft.com/office/drawing/2014/main" val="3910645181"/>
                    </a:ext>
                  </a:extLst>
                </a:gridCol>
                <a:gridCol w="7372299">
                  <a:extLst>
                    <a:ext uri="{9D8B030D-6E8A-4147-A177-3AD203B41FA5}">
                      <a16:colId xmlns:a16="http://schemas.microsoft.com/office/drawing/2014/main" val="4064613910"/>
                    </a:ext>
                  </a:extLst>
                </a:gridCol>
                <a:gridCol w="3443967">
                  <a:extLst>
                    <a:ext uri="{9D8B030D-6E8A-4147-A177-3AD203B41FA5}">
                      <a16:colId xmlns:a16="http://schemas.microsoft.com/office/drawing/2014/main" val="4184089382"/>
                    </a:ext>
                  </a:extLst>
                </a:gridCol>
                <a:gridCol w="4455174">
                  <a:extLst>
                    <a:ext uri="{9D8B030D-6E8A-4147-A177-3AD203B41FA5}">
                      <a16:colId xmlns:a16="http://schemas.microsoft.com/office/drawing/2014/main" val="3420699184"/>
                    </a:ext>
                  </a:extLst>
                </a:gridCol>
                <a:gridCol w="2271554">
                  <a:extLst>
                    <a:ext uri="{9D8B030D-6E8A-4147-A177-3AD203B41FA5}">
                      <a16:colId xmlns:a16="http://schemas.microsoft.com/office/drawing/2014/main" val="3456475180"/>
                    </a:ext>
                  </a:extLst>
                </a:gridCol>
                <a:gridCol w="2570815">
                  <a:extLst>
                    <a:ext uri="{9D8B030D-6E8A-4147-A177-3AD203B41FA5}">
                      <a16:colId xmlns:a16="http://schemas.microsoft.com/office/drawing/2014/main" val="3854956668"/>
                    </a:ext>
                  </a:extLst>
                </a:gridCol>
              </a:tblGrid>
              <a:tr h="1223685">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No.</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Nombre candidato(a)</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Estimación Puntual</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Margen de error</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Times New Roman" panose="02020603050405020304" pitchFamily="18" charset="0"/>
                          <a:cs typeface="Calibri" panose="020F0502020204030204" pitchFamily="34" charset="0"/>
                        </a:rPr>
                        <a:t>Límite inferior al 95%</a:t>
                      </a:r>
                      <a:endPar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Times New Roman" panose="02020603050405020304" pitchFamily="18" charset="0"/>
                          <a:cs typeface="Calibri" panose="020F0502020204030204" pitchFamily="34" charset="0"/>
                        </a:rPr>
                        <a:t>Límite superior al 95%</a:t>
                      </a:r>
                      <a:endPar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extLst>
                  <a:ext uri="{0D108BD9-81ED-4DB2-BD59-A6C34878D82A}">
                    <a16:rowId xmlns:a16="http://schemas.microsoft.com/office/drawing/2014/main" val="3262367419"/>
                  </a:ext>
                </a:extLst>
              </a:tr>
              <a:tr h="372886">
                <a:tc>
                  <a:txBody>
                    <a:bodyPr/>
                    <a:lstStyle/>
                    <a:p>
                      <a:pPr algn="ctr" fontAlgn="ctr"/>
                      <a:r>
                        <a:rPr lang="es-MX" sz="2300" b="0" i="0" u="none" strike="noStrike" dirty="0">
                          <a:solidFill>
                            <a:srgbClr val="000000"/>
                          </a:solidFill>
                          <a:effectLst/>
                          <a:latin typeface="Lato Hairline" panose="020F0202020204030203"/>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Omar Mateos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5493524"/>
                  </a:ext>
                </a:extLst>
              </a:tr>
              <a:tr h="372886">
                <a:tc>
                  <a:txBody>
                    <a:bodyPr/>
                    <a:lstStyle/>
                    <a:p>
                      <a:pPr algn="ctr" fontAlgn="ctr"/>
                      <a:r>
                        <a:rPr lang="es-MX" sz="2300" b="0" i="0" u="none" strike="noStrike">
                          <a:solidFill>
                            <a:srgbClr val="000000"/>
                          </a:solidFill>
                          <a:effectLst/>
                          <a:latin typeface="Lato Hairline" panose="020F0202020204030203"/>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Donají Alba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929692"/>
                  </a:ext>
                </a:extLst>
              </a:tr>
              <a:tr h="372886">
                <a:tc>
                  <a:txBody>
                    <a:bodyPr/>
                    <a:lstStyle/>
                    <a:p>
                      <a:pPr algn="ctr" fontAlgn="ctr"/>
                      <a:r>
                        <a:rPr lang="es-MX" sz="2300" b="0" i="0" u="none" strike="noStrike">
                          <a:solidFill>
                            <a:srgbClr val="000000"/>
                          </a:solidFill>
                          <a:effectLst/>
                          <a:latin typeface="Lato Hairline" panose="020F0202020204030203"/>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Carol Arriaga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290203"/>
                  </a:ext>
                </a:extLst>
              </a:tr>
              <a:tr h="372886">
                <a:tc>
                  <a:txBody>
                    <a:bodyPr/>
                    <a:lstStyle/>
                    <a:p>
                      <a:pPr algn="ctr" fontAlgn="ctr"/>
                      <a:r>
                        <a:rPr lang="es-MX" sz="2300" b="0" i="0" u="none" strike="noStrike">
                          <a:solidFill>
                            <a:srgbClr val="000000"/>
                          </a:solidFill>
                          <a:effectLst/>
                          <a:latin typeface="Lato Hairline" panose="020F0202020204030203"/>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Viet Juan Félix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98056"/>
                  </a:ext>
                </a:extLst>
              </a:tr>
              <a:tr h="372886">
                <a:tc>
                  <a:txBody>
                    <a:bodyPr/>
                    <a:lstStyle/>
                    <a:p>
                      <a:pPr algn="ctr" fontAlgn="ctr"/>
                      <a:r>
                        <a:rPr lang="es-MX" sz="2300" b="0" i="0" u="none" strike="noStrike">
                          <a:solidFill>
                            <a:srgbClr val="000000"/>
                          </a:solidFill>
                          <a:effectLst/>
                          <a:latin typeface="Lato Hairline" panose="020F0202020204030203"/>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Geovanni Barrios Moreno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91182"/>
                  </a:ext>
                </a:extLst>
              </a:tr>
              <a:tr h="372886">
                <a:tc>
                  <a:txBody>
                    <a:bodyPr/>
                    <a:lstStyle/>
                    <a:p>
                      <a:pPr algn="ctr" fontAlgn="ctr"/>
                      <a:r>
                        <a:rPr lang="es-MX" sz="2300" b="0" i="0" u="none" strike="noStrike">
                          <a:solidFill>
                            <a:srgbClr val="000000"/>
                          </a:solidFill>
                          <a:effectLst/>
                          <a:latin typeface="Lato Hairline" panose="020F0202020204030203"/>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Blanca Jiménez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304625"/>
                  </a:ext>
                </a:extLst>
              </a:tr>
              <a:tr h="372886">
                <a:tc>
                  <a:txBody>
                    <a:bodyPr/>
                    <a:lstStyle/>
                    <a:p>
                      <a:pPr algn="ctr" fontAlgn="ctr"/>
                      <a:r>
                        <a:rPr lang="es-MX" sz="2300" b="0" i="0" u="none" strike="noStrike">
                          <a:solidFill>
                            <a:srgbClr val="000000"/>
                          </a:solidFill>
                          <a:effectLst/>
                          <a:latin typeface="Lato Hairline" panose="020F0202020204030203"/>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Misaj Becerra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0741690"/>
                  </a:ext>
                </a:extLst>
              </a:tr>
              <a:tr h="372886">
                <a:tc>
                  <a:txBody>
                    <a:bodyPr/>
                    <a:lstStyle/>
                    <a:p>
                      <a:pPr algn="ctr" fontAlgn="ctr"/>
                      <a:r>
                        <a:rPr lang="es-MX" sz="2300" b="0" i="0" u="none" strike="noStrike">
                          <a:solidFill>
                            <a:srgbClr val="000000"/>
                          </a:solidFill>
                          <a:effectLst/>
                          <a:latin typeface="Lato Hairline" panose="020F0202020204030203"/>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Antonio Attolini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4121958"/>
                  </a:ext>
                </a:extLst>
              </a:tr>
              <a:tr h="372886">
                <a:tc>
                  <a:txBody>
                    <a:bodyPr/>
                    <a:lstStyle/>
                    <a:p>
                      <a:pPr algn="ctr" fontAlgn="ctr"/>
                      <a:r>
                        <a:rPr lang="es-MX" sz="2300" b="0" i="0" u="none" strike="noStrike">
                          <a:solidFill>
                            <a:srgbClr val="000000"/>
                          </a:solidFill>
                          <a:effectLst/>
                          <a:latin typeface="Lato Hairline" panose="020F0202020204030203"/>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Esaú Alan Noguez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004961"/>
                  </a:ext>
                </a:extLst>
              </a:tr>
              <a:tr h="372886">
                <a:tc>
                  <a:txBody>
                    <a:bodyPr/>
                    <a:lstStyle/>
                    <a:p>
                      <a:pPr algn="ctr" fontAlgn="ctr"/>
                      <a:r>
                        <a:rPr lang="es-MX" sz="2300" b="0" i="0" u="none" strike="noStrike">
                          <a:solidFill>
                            <a:srgbClr val="000000"/>
                          </a:solidFill>
                          <a:effectLst/>
                          <a:latin typeface="Lato Hairline" panose="020F0202020204030203"/>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Víctor Manuel García Ruiz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945583"/>
                  </a:ext>
                </a:extLst>
              </a:tr>
              <a:tr h="372886">
                <a:tc>
                  <a:txBody>
                    <a:bodyPr/>
                    <a:lstStyle/>
                    <a:p>
                      <a:pPr algn="ctr" fontAlgn="ctr"/>
                      <a:r>
                        <a:rPr lang="es-MX" sz="2300" b="0" i="0" u="none" strike="noStrike">
                          <a:solidFill>
                            <a:srgbClr val="000000"/>
                          </a:solidFill>
                          <a:effectLst/>
                          <a:latin typeface="Lato Hairline" panose="020F0202020204030203"/>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Carlos Montes de Oca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380861"/>
                  </a:ext>
                </a:extLst>
              </a:tr>
              <a:tr h="372886">
                <a:tc>
                  <a:txBody>
                    <a:bodyPr/>
                    <a:lstStyle/>
                    <a:p>
                      <a:pPr algn="ctr" fontAlgn="ctr"/>
                      <a:r>
                        <a:rPr lang="es-MX" sz="2300" b="0" i="0" u="none" strike="noStrike">
                          <a:solidFill>
                            <a:srgbClr val="000000"/>
                          </a:solidFill>
                          <a:effectLst/>
                          <a:latin typeface="Lato Hairline" panose="020F0202020204030203"/>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Víctor Adán Martínez Martínez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9016243"/>
                  </a:ext>
                </a:extLst>
              </a:tr>
              <a:tr h="372886">
                <a:tc>
                  <a:txBody>
                    <a:bodyPr/>
                    <a:lstStyle/>
                    <a:p>
                      <a:pPr algn="ctr" fontAlgn="ctr"/>
                      <a:r>
                        <a:rPr lang="es-MX" sz="2300" b="0" i="0" u="none" strike="noStrike">
                          <a:solidFill>
                            <a:srgbClr val="000000"/>
                          </a:solidFill>
                          <a:effectLst/>
                          <a:latin typeface="Lato Hairline" panose="020F0202020204030203"/>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Francisco Aurioles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8676951"/>
                  </a:ext>
                </a:extLst>
              </a:tr>
              <a:tr h="372886">
                <a:tc>
                  <a:txBody>
                    <a:bodyPr/>
                    <a:lstStyle/>
                    <a:p>
                      <a:pPr algn="ctr" fontAlgn="ctr"/>
                      <a:r>
                        <a:rPr lang="es-MX" sz="2300" b="0" i="0" u="none" strike="noStrike">
                          <a:solidFill>
                            <a:srgbClr val="000000"/>
                          </a:solidFill>
                          <a:effectLst/>
                          <a:latin typeface="Lato Hairline" panose="020F0202020204030203"/>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Eleonaí Contreras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017174"/>
                  </a:ext>
                </a:extLst>
              </a:tr>
              <a:tr h="372886">
                <a:tc>
                  <a:txBody>
                    <a:bodyPr/>
                    <a:lstStyle/>
                    <a:p>
                      <a:pPr algn="ctr" fontAlgn="ctr"/>
                      <a:r>
                        <a:rPr lang="es-MX" sz="2300" b="0" i="0" u="none" strike="noStrike">
                          <a:solidFill>
                            <a:srgbClr val="000000"/>
                          </a:solidFill>
                          <a:effectLst/>
                          <a:latin typeface="Lato Hairline" panose="020F0202020204030203"/>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Uriel Gonzalo Miranda Zavala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1356037"/>
                  </a:ext>
                </a:extLst>
              </a:tr>
              <a:tr h="372886">
                <a:tc>
                  <a:txBody>
                    <a:bodyPr/>
                    <a:lstStyle/>
                    <a:p>
                      <a:pPr algn="ctr" fontAlgn="ctr"/>
                      <a:r>
                        <a:rPr lang="es-MX" sz="2300" b="0" i="0" u="none" strike="noStrike">
                          <a:solidFill>
                            <a:srgbClr val="000000"/>
                          </a:solidFill>
                          <a:effectLst/>
                          <a:latin typeface="Lato Hairline" panose="020F0202020204030203"/>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Flavio Sosa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8704874"/>
                  </a:ext>
                </a:extLst>
              </a:tr>
              <a:tr h="372886">
                <a:tc>
                  <a:txBody>
                    <a:bodyPr/>
                    <a:lstStyle/>
                    <a:p>
                      <a:pPr algn="ctr" fontAlgn="ctr"/>
                      <a:r>
                        <a:rPr lang="es-MX" sz="2300" b="0" i="0" u="none" strike="noStrike">
                          <a:solidFill>
                            <a:srgbClr val="000000"/>
                          </a:solidFill>
                          <a:effectLst/>
                          <a:latin typeface="Lato Hairline" panose="020F0202020204030203"/>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Karla Díaz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5518048"/>
                  </a:ext>
                </a:extLst>
              </a:tr>
              <a:tr h="372886">
                <a:tc>
                  <a:txBody>
                    <a:bodyPr/>
                    <a:lstStyle/>
                    <a:p>
                      <a:pPr algn="ctr" fontAlgn="ctr"/>
                      <a:r>
                        <a:rPr lang="es-MX" sz="2300" b="0" i="0" u="none" strike="noStrike">
                          <a:solidFill>
                            <a:srgbClr val="000000"/>
                          </a:solidFill>
                          <a:effectLst/>
                          <a:latin typeface="Lato Hairline" panose="020F0202020204030203"/>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Mao Rojas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856454"/>
                  </a:ext>
                </a:extLst>
              </a:tr>
              <a:tr h="372886">
                <a:tc>
                  <a:txBody>
                    <a:bodyPr/>
                    <a:lstStyle/>
                    <a:p>
                      <a:pPr algn="ctr" fontAlgn="ctr"/>
                      <a:r>
                        <a:rPr lang="es-MX" sz="2300" b="0" i="0" u="none" strike="noStrike">
                          <a:solidFill>
                            <a:srgbClr val="000000"/>
                          </a:solidFill>
                          <a:effectLst/>
                          <a:latin typeface="Lato Hairline" panose="020F0202020204030203"/>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t-BR" sz="2300" b="1" i="0" u="none" strike="noStrike">
                          <a:solidFill>
                            <a:srgbClr val="000000"/>
                          </a:solidFill>
                          <a:effectLst/>
                          <a:latin typeface="Lato Hairline" panose="020F0202020204030203"/>
                        </a:rPr>
                        <a:t>Elia Maria Florinda Couoh Tzun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4707027"/>
                  </a:ext>
                </a:extLst>
              </a:tr>
              <a:tr h="372886">
                <a:tc>
                  <a:txBody>
                    <a:bodyPr/>
                    <a:lstStyle/>
                    <a:p>
                      <a:pPr algn="ctr" fontAlgn="ctr"/>
                      <a:r>
                        <a:rPr lang="es-MX" sz="2300" b="0" i="0" u="none" strike="noStrike">
                          <a:solidFill>
                            <a:srgbClr val="000000"/>
                          </a:solidFill>
                          <a:effectLst/>
                          <a:latin typeface="Lato Hairline" panose="020F0202020204030203"/>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Carlos Oropeza Bailey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711526"/>
                  </a:ext>
                </a:extLst>
              </a:tr>
              <a:tr h="372886">
                <a:tc>
                  <a:txBody>
                    <a:bodyPr/>
                    <a:lstStyle/>
                    <a:p>
                      <a:pPr algn="ctr" fontAlgn="ctr"/>
                      <a:r>
                        <a:rPr lang="es-MX" sz="2300" b="0" i="0" u="none" strike="noStrike">
                          <a:solidFill>
                            <a:srgbClr val="000000"/>
                          </a:solidFill>
                          <a:effectLst/>
                          <a:latin typeface="Lato Hairline" panose="020F0202020204030203"/>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Paola Gutiérrez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297982"/>
                  </a:ext>
                </a:extLst>
              </a:tr>
              <a:tr h="372886">
                <a:tc>
                  <a:txBody>
                    <a:bodyPr/>
                    <a:lstStyle/>
                    <a:p>
                      <a:pPr algn="ctr" fontAlgn="ctr"/>
                      <a:r>
                        <a:rPr lang="es-MX" sz="2300" b="0" i="0" u="none" strike="noStrike">
                          <a:solidFill>
                            <a:srgbClr val="000000"/>
                          </a:solidFill>
                          <a:effectLst/>
                          <a:latin typeface="Lato Hairline" panose="020F0202020204030203"/>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Norman Pearl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0661353"/>
                  </a:ext>
                </a:extLst>
              </a:tr>
              <a:tr h="372886">
                <a:tc>
                  <a:txBody>
                    <a:bodyPr/>
                    <a:lstStyle/>
                    <a:p>
                      <a:pPr algn="ctr" fontAlgn="ctr"/>
                      <a:r>
                        <a:rPr lang="es-MX" sz="2300" b="0" i="0" u="none" strike="noStrike">
                          <a:solidFill>
                            <a:srgbClr val="000000"/>
                          </a:solidFill>
                          <a:effectLst/>
                          <a:latin typeface="Lato Hairline" panose="020F0202020204030203"/>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Agustín Guerrero Castillo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332814"/>
                  </a:ext>
                </a:extLst>
              </a:tr>
              <a:tr h="372886">
                <a:tc>
                  <a:txBody>
                    <a:bodyPr/>
                    <a:lstStyle/>
                    <a:p>
                      <a:pPr algn="ctr" fontAlgn="ctr"/>
                      <a:r>
                        <a:rPr lang="es-MX" sz="2300" b="0" i="0" u="none" strike="noStrike">
                          <a:solidFill>
                            <a:srgbClr val="000000"/>
                          </a:solidFill>
                          <a:effectLst/>
                          <a:latin typeface="Lato Hairline" panose="020F0202020204030203"/>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René Ortiz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012227"/>
                  </a:ext>
                </a:extLst>
              </a:tr>
              <a:tr h="372886">
                <a:tc>
                  <a:txBody>
                    <a:bodyPr/>
                    <a:lstStyle/>
                    <a:p>
                      <a:pPr algn="ctr" fontAlgn="ctr"/>
                      <a:r>
                        <a:rPr lang="es-MX" sz="2300" b="0" i="0" u="none" strike="noStrike">
                          <a:solidFill>
                            <a:srgbClr val="000000"/>
                          </a:solidFill>
                          <a:effectLst/>
                          <a:latin typeface="Lato Hairline" panose="020F0202020204030203"/>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Anylú Hernández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6271043"/>
                  </a:ext>
                </a:extLst>
              </a:tr>
              <a:tr h="372886">
                <a:tc>
                  <a:txBody>
                    <a:bodyPr/>
                    <a:lstStyle/>
                    <a:p>
                      <a:pPr algn="ctr" fontAlgn="ctr"/>
                      <a:r>
                        <a:rPr lang="es-MX" sz="2300" b="0" i="0" u="none" strike="noStrike">
                          <a:solidFill>
                            <a:srgbClr val="000000"/>
                          </a:solidFill>
                          <a:effectLst/>
                          <a:latin typeface="Lato Hairline" panose="020F0202020204030203"/>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Jorge Prisciliano Rentería Campos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3923818"/>
                  </a:ext>
                </a:extLst>
              </a:tr>
            </a:tbl>
          </a:graphicData>
        </a:graphic>
      </p:graphicFrame>
      <p:sp>
        <p:nvSpPr>
          <p:cNvPr id="9" name="Text Placeholder 20">
            <a:extLst>
              <a:ext uri="{FF2B5EF4-FFF2-40B4-BE49-F238E27FC236}">
                <a16:creationId xmlns:a16="http://schemas.microsoft.com/office/drawing/2014/main" id="{45320ED0-8451-4595-924A-66DC37B67345}"/>
              </a:ext>
            </a:extLst>
          </p:cNvPr>
          <p:cNvSpPr txBox="1">
            <a:spLocks/>
          </p:cNvSpPr>
          <p:nvPr/>
        </p:nvSpPr>
        <p:spPr>
          <a:xfrm>
            <a:off x="619212" y="1392316"/>
            <a:ext cx="728962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rgbClr val="49545C"/>
                </a:solidFill>
                <a:latin typeface="Helvetica neue light"/>
              </a:rPr>
              <a:t>ESTIMACIONES </a:t>
            </a:r>
          </a:p>
        </p:txBody>
      </p:sp>
    </p:spTree>
    <p:extLst>
      <p:ext uri="{BB962C8B-B14F-4D97-AF65-F5344CB8AC3E}">
        <p14:creationId xmlns:p14="http://schemas.microsoft.com/office/powerpoint/2010/main" val="1410817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2">
            <a:extLst>
              <a:ext uri="{FF2B5EF4-FFF2-40B4-BE49-F238E27FC236}">
                <a16:creationId xmlns:a16="http://schemas.microsoft.com/office/drawing/2014/main" id="{B0970571-992B-4CB8-AE54-8B11B7BDED53}"/>
              </a:ext>
            </a:extLst>
          </p:cNvPr>
          <p:cNvSpPr txBox="1">
            <a:spLocks/>
          </p:cNvSpPr>
          <p:nvPr/>
        </p:nvSpPr>
        <p:spPr>
          <a:xfrm>
            <a:off x="575762" y="434364"/>
            <a:ext cx="18514685"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Candidaturas a la Secretaría General</a:t>
            </a:r>
          </a:p>
        </p:txBody>
      </p:sp>
      <p:sp>
        <p:nvSpPr>
          <p:cNvPr id="11"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A45A9AE0-13CB-47B1-8863-600A68CBB34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3" name="Slide Number">
            <a:extLst>
              <a:ext uri="{FF2B5EF4-FFF2-40B4-BE49-F238E27FC236}">
                <a16:creationId xmlns:a16="http://schemas.microsoft.com/office/drawing/2014/main" id="{706DD97F-A5FF-4F45-9205-6C088F1188BF}"/>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38</a:t>
            </a:fld>
            <a:endParaRPr lang="es-MX" dirty="0"/>
          </a:p>
        </p:txBody>
      </p:sp>
      <p:sp>
        <p:nvSpPr>
          <p:cNvPr id="4" name="Text Placeholder 20">
            <a:extLst>
              <a:ext uri="{FF2B5EF4-FFF2-40B4-BE49-F238E27FC236}">
                <a16:creationId xmlns:a16="http://schemas.microsoft.com/office/drawing/2014/main" id="{58F30A2C-397B-4D04-9814-8B90A409E1A3}"/>
              </a:ext>
            </a:extLst>
          </p:cNvPr>
          <p:cNvSpPr txBox="1">
            <a:spLocks/>
          </p:cNvSpPr>
          <p:nvPr/>
        </p:nvSpPr>
        <p:spPr>
          <a:xfrm>
            <a:off x="619212" y="1392316"/>
            <a:ext cx="728962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s-MX" sz="2666" dirty="0">
                <a:solidFill>
                  <a:srgbClr val="49545C"/>
                </a:solidFill>
                <a:latin typeface="Helvetica neue light"/>
              </a:rPr>
              <a:t>ESTIMACIONES </a:t>
            </a:r>
          </a:p>
        </p:txBody>
      </p:sp>
      <p:graphicFrame>
        <p:nvGraphicFramePr>
          <p:cNvPr id="6" name="Table 5">
            <a:extLst>
              <a:ext uri="{FF2B5EF4-FFF2-40B4-BE49-F238E27FC236}">
                <a16:creationId xmlns:a16="http://schemas.microsoft.com/office/drawing/2014/main" id="{CE256D11-AE8C-42CD-B69A-0508F31B3018}"/>
              </a:ext>
            </a:extLst>
          </p:cNvPr>
          <p:cNvGraphicFramePr>
            <a:graphicFrameLocks noGrp="1"/>
          </p:cNvGraphicFramePr>
          <p:nvPr>
            <p:extLst>
              <p:ext uri="{D42A27DB-BD31-4B8C-83A1-F6EECF244321}">
                <p14:modId xmlns:p14="http://schemas.microsoft.com/office/powerpoint/2010/main" val="2617413758"/>
              </p:ext>
            </p:extLst>
          </p:nvPr>
        </p:nvGraphicFramePr>
        <p:xfrm>
          <a:off x="619212" y="2058670"/>
          <a:ext cx="22647045" cy="11513817"/>
        </p:xfrm>
        <a:graphic>
          <a:graphicData uri="http://schemas.openxmlformats.org/drawingml/2006/table">
            <a:tbl>
              <a:tblPr>
                <a:tableStyleId>{5940675A-B579-460E-94D1-54222C63F5DA}</a:tableStyleId>
              </a:tblPr>
              <a:tblGrid>
                <a:gridCol w="2533236">
                  <a:extLst>
                    <a:ext uri="{9D8B030D-6E8A-4147-A177-3AD203B41FA5}">
                      <a16:colId xmlns:a16="http://schemas.microsoft.com/office/drawing/2014/main" val="3910645181"/>
                    </a:ext>
                  </a:extLst>
                </a:gridCol>
                <a:gridCol w="7372299">
                  <a:extLst>
                    <a:ext uri="{9D8B030D-6E8A-4147-A177-3AD203B41FA5}">
                      <a16:colId xmlns:a16="http://schemas.microsoft.com/office/drawing/2014/main" val="4064613910"/>
                    </a:ext>
                  </a:extLst>
                </a:gridCol>
                <a:gridCol w="3443967">
                  <a:extLst>
                    <a:ext uri="{9D8B030D-6E8A-4147-A177-3AD203B41FA5}">
                      <a16:colId xmlns:a16="http://schemas.microsoft.com/office/drawing/2014/main" val="4184089382"/>
                    </a:ext>
                  </a:extLst>
                </a:gridCol>
                <a:gridCol w="4455174">
                  <a:extLst>
                    <a:ext uri="{9D8B030D-6E8A-4147-A177-3AD203B41FA5}">
                      <a16:colId xmlns:a16="http://schemas.microsoft.com/office/drawing/2014/main" val="3420699184"/>
                    </a:ext>
                  </a:extLst>
                </a:gridCol>
                <a:gridCol w="2271554">
                  <a:extLst>
                    <a:ext uri="{9D8B030D-6E8A-4147-A177-3AD203B41FA5}">
                      <a16:colId xmlns:a16="http://schemas.microsoft.com/office/drawing/2014/main" val="3456475180"/>
                    </a:ext>
                  </a:extLst>
                </a:gridCol>
                <a:gridCol w="2570815">
                  <a:extLst>
                    <a:ext uri="{9D8B030D-6E8A-4147-A177-3AD203B41FA5}">
                      <a16:colId xmlns:a16="http://schemas.microsoft.com/office/drawing/2014/main" val="3854956668"/>
                    </a:ext>
                  </a:extLst>
                </a:gridCol>
              </a:tblGrid>
              <a:tr h="1223685">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No.</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Nombre candidato(a)</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Estimación Puntual</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rPr>
                        <a:t>Margen de error</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Times New Roman" panose="02020603050405020304" pitchFamily="18" charset="0"/>
                          <a:cs typeface="Calibri" panose="020F0502020204030204" pitchFamily="34" charset="0"/>
                        </a:rPr>
                        <a:t>Límite inferior al 95%</a:t>
                      </a:r>
                      <a:endPar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tc>
                  <a:txBody>
                    <a:bodyPr/>
                    <a:lstStyle/>
                    <a:p>
                      <a:pPr marL="0" marR="0" algn="ctr">
                        <a:lnSpc>
                          <a:spcPct val="107000"/>
                        </a:lnSpc>
                        <a:spcBef>
                          <a:spcPts val="0"/>
                        </a:spcBef>
                        <a:spcAft>
                          <a:spcPts val="0"/>
                        </a:spcAft>
                      </a:pPr>
                      <a:r>
                        <a:rPr lang="es-MX" sz="3000" b="1" dirty="0">
                          <a:solidFill>
                            <a:schemeClr val="bg1"/>
                          </a:solidFill>
                          <a:effectLst/>
                          <a:latin typeface="Lato Hairline" panose="020F0202020204030203"/>
                          <a:ea typeface="Times New Roman" panose="02020603050405020304" pitchFamily="18" charset="0"/>
                          <a:cs typeface="Calibri" panose="020F0502020204030204" pitchFamily="34" charset="0"/>
                        </a:rPr>
                        <a:t>Límite superior al 95%</a:t>
                      </a:r>
                      <a:endParaRPr lang="es-MX" sz="3000" b="1" dirty="0">
                        <a:solidFill>
                          <a:schemeClr val="bg1"/>
                        </a:solidFill>
                        <a:effectLst/>
                        <a:latin typeface="Lato Hairline" panose="020F0202020204030203"/>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545C"/>
                    </a:solidFill>
                  </a:tcPr>
                </a:tc>
                <a:extLst>
                  <a:ext uri="{0D108BD9-81ED-4DB2-BD59-A6C34878D82A}">
                    <a16:rowId xmlns:a16="http://schemas.microsoft.com/office/drawing/2014/main" val="3262367419"/>
                  </a:ext>
                </a:extLst>
              </a:tr>
              <a:tr h="372886">
                <a:tc>
                  <a:txBody>
                    <a:bodyPr/>
                    <a:lstStyle/>
                    <a:p>
                      <a:pPr algn="ctr" fontAlgn="ctr"/>
                      <a:r>
                        <a:rPr lang="es-MX" sz="2300" b="0" i="0" u="none" strike="noStrike" dirty="0">
                          <a:solidFill>
                            <a:srgbClr val="000000"/>
                          </a:solidFill>
                          <a:effectLst/>
                          <a:latin typeface="Lato Hairline" panose="020F0202020204030203"/>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Citlalli Hernández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5493524"/>
                  </a:ext>
                </a:extLst>
              </a:tr>
              <a:tr h="372886">
                <a:tc>
                  <a:txBody>
                    <a:bodyPr/>
                    <a:lstStyle/>
                    <a:p>
                      <a:pPr algn="ctr" fontAlgn="ctr"/>
                      <a:r>
                        <a:rPr lang="es-MX" sz="2300" b="0" i="0" u="none" strike="noStrike" dirty="0">
                          <a:solidFill>
                            <a:srgbClr val="000000"/>
                          </a:solidFill>
                          <a:effectLst/>
                          <a:latin typeface="Lato Hairline" panose="020F0202020204030203"/>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dirty="0">
                          <a:solidFill>
                            <a:srgbClr val="000000"/>
                          </a:solidFill>
                          <a:effectLst/>
                          <a:latin typeface="Lato Hairline" panose="020F0202020204030203"/>
                        </a:rPr>
                        <a:t>Johan Castro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3974374"/>
                  </a:ext>
                </a:extLst>
              </a:tr>
              <a:tr h="372886">
                <a:tc>
                  <a:txBody>
                    <a:bodyPr/>
                    <a:lstStyle/>
                    <a:p>
                      <a:pPr algn="ctr" fontAlgn="ctr"/>
                      <a:r>
                        <a:rPr lang="es-MX" sz="2300" b="0" i="0" u="none" strike="noStrike">
                          <a:solidFill>
                            <a:srgbClr val="000000"/>
                          </a:solidFill>
                          <a:effectLst/>
                          <a:latin typeface="Lato Hairline" panose="020F0202020204030203"/>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dirty="0">
                          <a:solidFill>
                            <a:srgbClr val="000000"/>
                          </a:solidFill>
                          <a:effectLst/>
                          <a:latin typeface="Lato Hairline" panose="020F0202020204030203"/>
                        </a:rPr>
                        <a:t>Emilio Ulloa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929692"/>
                  </a:ext>
                </a:extLst>
              </a:tr>
              <a:tr h="372886">
                <a:tc>
                  <a:txBody>
                    <a:bodyPr/>
                    <a:lstStyle/>
                    <a:p>
                      <a:pPr algn="ctr" fontAlgn="ctr"/>
                      <a:r>
                        <a:rPr lang="es-MX" sz="2300" b="0" i="0" u="none" strike="noStrike">
                          <a:solidFill>
                            <a:srgbClr val="000000"/>
                          </a:solidFill>
                          <a:effectLst/>
                          <a:latin typeface="Lato Hairline" panose="020F0202020204030203"/>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dirty="0">
                          <a:solidFill>
                            <a:srgbClr val="000000"/>
                          </a:solidFill>
                          <a:effectLst/>
                          <a:latin typeface="Lato Hairline" panose="020F0202020204030203"/>
                        </a:rPr>
                        <a:t>Enrique De la Rosa Luna Parra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290203"/>
                  </a:ext>
                </a:extLst>
              </a:tr>
              <a:tr h="372886">
                <a:tc>
                  <a:txBody>
                    <a:bodyPr/>
                    <a:lstStyle/>
                    <a:p>
                      <a:pPr algn="ctr" fontAlgn="ctr"/>
                      <a:r>
                        <a:rPr lang="es-MX" sz="2300" b="0" i="0" u="none" strike="noStrike">
                          <a:solidFill>
                            <a:srgbClr val="000000"/>
                          </a:solidFill>
                          <a:effectLst/>
                          <a:latin typeface="Lato Hairline" panose="020F0202020204030203"/>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dirty="0">
                          <a:solidFill>
                            <a:srgbClr val="000000"/>
                          </a:solidFill>
                          <a:effectLst/>
                          <a:latin typeface="Lato Hairline" panose="020F0202020204030203"/>
                        </a:rPr>
                        <a:t>Claudia Macías Leal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98056"/>
                  </a:ext>
                </a:extLst>
              </a:tr>
              <a:tr h="372886">
                <a:tc>
                  <a:txBody>
                    <a:bodyPr/>
                    <a:lstStyle/>
                    <a:p>
                      <a:pPr algn="ctr" fontAlgn="ctr"/>
                      <a:r>
                        <a:rPr lang="es-MX" sz="2300" b="0" i="0" u="none" strike="noStrike">
                          <a:solidFill>
                            <a:srgbClr val="000000"/>
                          </a:solidFill>
                          <a:effectLst/>
                          <a:latin typeface="Lato Hairline" panose="020F0202020204030203"/>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dirty="0">
                          <a:solidFill>
                            <a:srgbClr val="000000"/>
                          </a:solidFill>
                          <a:effectLst/>
                          <a:latin typeface="Lato Hairline" panose="020F0202020204030203"/>
                        </a:rPr>
                        <a:t>Gustavo Mendoza Martínez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91182"/>
                  </a:ext>
                </a:extLst>
              </a:tr>
              <a:tr h="372886">
                <a:tc>
                  <a:txBody>
                    <a:bodyPr/>
                    <a:lstStyle/>
                    <a:p>
                      <a:pPr algn="ctr" fontAlgn="ctr"/>
                      <a:r>
                        <a:rPr lang="es-MX" sz="2300" b="0" i="0" u="none" strike="noStrike">
                          <a:solidFill>
                            <a:srgbClr val="000000"/>
                          </a:solidFill>
                          <a:effectLst/>
                          <a:latin typeface="Lato Hairline" panose="020F0202020204030203"/>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dirty="0">
                          <a:solidFill>
                            <a:srgbClr val="000000"/>
                          </a:solidFill>
                          <a:effectLst/>
                          <a:latin typeface="Lato Hairline" panose="020F0202020204030203"/>
                        </a:rPr>
                        <a:t>Rey David Flores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304625"/>
                  </a:ext>
                </a:extLst>
              </a:tr>
              <a:tr h="372886">
                <a:tc>
                  <a:txBody>
                    <a:bodyPr/>
                    <a:lstStyle/>
                    <a:p>
                      <a:pPr algn="ctr" fontAlgn="ctr"/>
                      <a:r>
                        <a:rPr lang="es-MX" sz="2300" b="0" i="0" u="none" strike="noStrike">
                          <a:solidFill>
                            <a:srgbClr val="000000"/>
                          </a:solidFill>
                          <a:effectLst/>
                          <a:latin typeface="Lato Hairline" panose="020F0202020204030203"/>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dirty="0">
                          <a:solidFill>
                            <a:srgbClr val="000000"/>
                          </a:solidFill>
                          <a:effectLst/>
                          <a:latin typeface="Lato Hairline" panose="020F0202020204030203"/>
                        </a:rPr>
                        <a:t>Rafael Armando Figueroa Sánchez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0741690"/>
                  </a:ext>
                </a:extLst>
              </a:tr>
              <a:tr h="372886">
                <a:tc>
                  <a:txBody>
                    <a:bodyPr/>
                    <a:lstStyle/>
                    <a:p>
                      <a:pPr algn="ctr" fontAlgn="ctr"/>
                      <a:r>
                        <a:rPr lang="es-MX" sz="2300" b="0" i="0" u="none" strike="noStrike">
                          <a:solidFill>
                            <a:srgbClr val="000000"/>
                          </a:solidFill>
                          <a:effectLst/>
                          <a:latin typeface="Lato Hairline" panose="020F0202020204030203"/>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dirty="0">
                          <a:solidFill>
                            <a:srgbClr val="000000"/>
                          </a:solidFill>
                          <a:effectLst/>
                          <a:latin typeface="Lato Hairline" panose="020F0202020204030203"/>
                        </a:rPr>
                        <a:t>Alejandro González Peralta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4121958"/>
                  </a:ext>
                </a:extLst>
              </a:tr>
              <a:tr h="372886">
                <a:tc>
                  <a:txBody>
                    <a:bodyPr/>
                    <a:lstStyle/>
                    <a:p>
                      <a:pPr algn="ctr" fontAlgn="ctr"/>
                      <a:r>
                        <a:rPr lang="es-MX" sz="2300" b="0" i="0" u="none" strike="noStrike">
                          <a:solidFill>
                            <a:srgbClr val="000000"/>
                          </a:solidFill>
                          <a:effectLst/>
                          <a:latin typeface="Lato Hairline" panose="020F0202020204030203"/>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Oswaldo Alfaro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004961"/>
                  </a:ext>
                </a:extLst>
              </a:tr>
              <a:tr h="372886">
                <a:tc>
                  <a:txBody>
                    <a:bodyPr/>
                    <a:lstStyle/>
                    <a:p>
                      <a:pPr algn="ctr" fontAlgn="ctr"/>
                      <a:r>
                        <a:rPr lang="es-MX" sz="2300" b="0" i="0" u="none" strike="noStrike">
                          <a:solidFill>
                            <a:srgbClr val="000000"/>
                          </a:solidFill>
                          <a:effectLst/>
                          <a:latin typeface="Lato Hairline" panose="020F0202020204030203"/>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dirty="0">
                          <a:solidFill>
                            <a:srgbClr val="000000"/>
                          </a:solidFill>
                          <a:effectLst/>
                          <a:latin typeface="Lato Hairline" panose="020F0202020204030203"/>
                        </a:rPr>
                        <a:t>Alfredo Sánchez Rodarte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945583"/>
                  </a:ext>
                </a:extLst>
              </a:tr>
              <a:tr h="372886">
                <a:tc>
                  <a:txBody>
                    <a:bodyPr/>
                    <a:lstStyle/>
                    <a:p>
                      <a:pPr algn="ctr" fontAlgn="ctr"/>
                      <a:r>
                        <a:rPr lang="es-MX" sz="2300" b="0" i="0" u="none" strike="noStrike">
                          <a:solidFill>
                            <a:srgbClr val="000000"/>
                          </a:solidFill>
                          <a:effectLst/>
                          <a:latin typeface="Lato Hairline" panose="020F0202020204030203"/>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Remedios Ávila López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380861"/>
                  </a:ext>
                </a:extLst>
              </a:tr>
              <a:tr h="372886">
                <a:tc>
                  <a:txBody>
                    <a:bodyPr/>
                    <a:lstStyle/>
                    <a:p>
                      <a:pPr algn="ctr" fontAlgn="ctr"/>
                      <a:r>
                        <a:rPr lang="es-MX" sz="2300" b="0" i="0" u="none" strike="noStrike">
                          <a:solidFill>
                            <a:srgbClr val="000000"/>
                          </a:solidFill>
                          <a:effectLst/>
                          <a:latin typeface="Lato Hairline" panose="020F0202020204030203"/>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Carmen Gómez Ortega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9016243"/>
                  </a:ext>
                </a:extLst>
              </a:tr>
              <a:tr h="372886">
                <a:tc>
                  <a:txBody>
                    <a:bodyPr/>
                    <a:lstStyle/>
                    <a:p>
                      <a:pPr algn="ctr" fontAlgn="ctr"/>
                      <a:r>
                        <a:rPr lang="es-MX" sz="2300" b="0" i="0" u="none" strike="noStrike">
                          <a:solidFill>
                            <a:srgbClr val="000000"/>
                          </a:solidFill>
                          <a:effectLst/>
                          <a:latin typeface="Lato Hairline" panose="020F0202020204030203"/>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Rosa María Balvanera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8676951"/>
                  </a:ext>
                </a:extLst>
              </a:tr>
              <a:tr h="372886">
                <a:tc>
                  <a:txBody>
                    <a:bodyPr/>
                    <a:lstStyle/>
                    <a:p>
                      <a:pPr algn="ctr" fontAlgn="ctr"/>
                      <a:r>
                        <a:rPr lang="es-MX" sz="2300" b="0" i="0" u="none" strike="noStrike">
                          <a:solidFill>
                            <a:srgbClr val="000000"/>
                          </a:solidFill>
                          <a:effectLst/>
                          <a:latin typeface="Lato Hairline" panose="020F0202020204030203"/>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Oscar Manuel Montes de Oca  Rodríguez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12.8%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017174"/>
                  </a:ext>
                </a:extLst>
              </a:tr>
              <a:tr h="372886">
                <a:tc>
                  <a:txBody>
                    <a:bodyPr/>
                    <a:lstStyle/>
                    <a:p>
                      <a:pPr algn="ctr" fontAlgn="ctr"/>
                      <a:r>
                        <a:rPr lang="es-MX" sz="2300" b="0" i="0" u="none" strike="noStrike">
                          <a:solidFill>
                            <a:srgbClr val="000000"/>
                          </a:solidFill>
                          <a:effectLst/>
                          <a:latin typeface="Lato Hairline" panose="020F0202020204030203"/>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José Dolores López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1356037"/>
                  </a:ext>
                </a:extLst>
              </a:tr>
              <a:tr h="372886">
                <a:tc>
                  <a:txBody>
                    <a:bodyPr/>
                    <a:lstStyle/>
                    <a:p>
                      <a:pPr algn="ctr" fontAlgn="ctr"/>
                      <a:r>
                        <a:rPr lang="es-MX" sz="2300" b="0" i="0" u="none" strike="noStrike">
                          <a:solidFill>
                            <a:srgbClr val="000000"/>
                          </a:solidFill>
                          <a:effectLst/>
                          <a:latin typeface="Lato Hairline" panose="020F0202020204030203"/>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Rodolfo Bonilla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8704874"/>
                  </a:ext>
                </a:extLst>
              </a:tr>
              <a:tr h="372886">
                <a:tc>
                  <a:txBody>
                    <a:bodyPr/>
                    <a:lstStyle/>
                    <a:p>
                      <a:pPr algn="ctr" fontAlgn="ctr"/>
                      <a:r>
                        <a:rPr lang="es-MX" sz="2300" b="0" i="0" u="none" strike="noStrike">
                          <a:solidFill>
                            <a:srgbClr val="000000"/>
                          </a:solidFill>
                          <a:effectLst/>
                          <a:latin typeface="Lato Hairline" panose="020F0202020204030203"/>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Héctor Hugo Rodríguez Chaires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5518048"/>
                  </a:ext>
                </a:extLst>
              </a:tr>
              <a:tr h="372886">
                <a:tc>
                  <a:txBody>
                    <a:bodyPr/>
                    <a:lstStyle/>
                    <a:p>
                      <a:pPr algn="ctr" fontAlgn="ctr"/>
                      <a:r>
                        <a:rPr lang="es-MX" sz="2300" b="0" i="0" u="none" strike="noStrike">
                          <a:solidFill>
                            <a:srgbClr val="000000"/>
                          </a:solidFill>
                          <a:effectLst/>
                          <a:latin typeface="Lato Hairline" panose="020F0202020204030203"/>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Martha Hernández Hernández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856454"/>
                  </a:ext>
                </a:extLst>
              </a:tr>
              <a:tr h="372886">
                <a:tc>
                  <a:txBody>
                    <a:bodyPr/>
                    <a:lstStyle/>
                    <a:p>
                      <a:pPr algn="ctr" fontAlgn="ctr"/>
                      <a:r>
                        <a:rPr lang="es-MX" sz="2300" b="0" i="0" u="none" strike="noStrike">
                          <a:solidFill>
                            <a:srgbClr val="000000"/>
                          </a:solidFill>
                          <a:effectLst/>
                          <a:latin typeface="Lato Hairline" panose="020F0202020204030203"/>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Carmela Santos Vicente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4707027"/>
                  </a:ext>
                </a:extLst>
              </a:tr>
              <a:tr h="372886">
                <a:tc>
                  <a:txBody>
                    <a:bodyPr/>
                    <a:lstStyle/>
                    <a:p>
                      <a:pPr algn="ctr" fontAlgn="ctr"/>
                      <a:r>
                        <a:rPr lang="es-MX" sz="2300" b="0" i="0" u="none" strike="noStrike">
                          <a:solidFill>
                            <a:srgbClr val="000000"/>
                          </a:solidFill>
                          <a:effectLst/>
                          <a:latin typeface="Lato Hairline" panose="020F0202020204030203"/>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Silvia García Arceo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711526"/>
                  </a:ext>
                </a:extLst>
              </a:tr>
              <a:tr h="372886">
                <a:tc>
                  <a:txBody>
                    <a:bodyPr/>
                    <a:lstStyle/>
                    <a:p>
                      <a:pPr algn="ctr" fontAlgn="ctr"/>
                      <a:r>
                        <a:rPr lang="es-MX" sz="2300" b="0" i="0" u="none" strike="noStrike">
                          <a:solidFill>
                            <a:srgbClr val="000000"/>
                          </a:solidFill>
                          <a:effectLst/>
                          <a:latin typeface="Lato Hairline" panose="020F0202020204030203"/>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Alejandro Morales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297982"/>
                  </a:ext>
                </a:extLst>
              </a:tr>
              <a:tr h="372886">
                <a:tc>
                  <a:txBody>
                    <a:bodyPr/>
                    <a:lstStyle/>
                    <a:p>
                      <a:pPr algn="ctr" fontAlgn="ctr"/>
                      <a:r>
                        <a:rPr lang="es-MX" sz="2300" b="0" i="0" u="none" strike="noStrike">
                          <a:solidFill>
                            <a:srgbClr val="000000"/>
                          </a:solidFill>
                          <a:effectLst/>
                          <a:latin typeface="Lato Hairline" panose="020F0202020204030203"/>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Alejandro Álvarez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0661353"/>
                  </a:ext>
                </a:extLst>
              </a:tr>
              <a:tr h="372886">
                <a:tc>
                  <a:txBody>
                    <a:bodyPr/>
                    <a:lstStyle/>
                    <a:p>
                      <a:pPr algn="ctr" fontAlgn="ctr"/>
                      <a:r>
                        <a:rPr lang="es-MX" sz="2300" b="0" i="0" u="none" strike="noStrike">
                          <a:solidFill>
                            <a:srgbClr val="000000"/>
                          </a:solidFill>
                          <a:effectLst/>
                          <a:latin typeface="Lato Hairline" panose="020F0202020204030203"/>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Martín García Berzunza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332814"/>
                  </a:ext>
                </a:extLst>
              </a:tr>
              <a:tr h="372886">
                <a:tc>
                  <a:txBody>
                    <a:bodyPr/>
                    <a:lstStyle/>
                    <a:p>
                      <a:pPr algn="ctr" fontAlgn="ctr"/>
                      <a:r>
                        <a:rPr lang="es-MX" sz="2300" b="0" i="0" u="none" strike="noStrike">
                          <a:solidFill>
                            <a:srgbClr val="000000"/>
                          </a:solidFill>
                          <a:effectLst/>
                          <a:latin typeface="Lato Hairline" panose="020F0202020204030203"/>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Carmen Valdés Salinas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012227"/>
                  </a:ext>
                </a:extLst>
              </a:tr>
              <a:tr h="372886">
                <a:tc>
                  <a:txBody>
                    <a:bodyPr/>
                    <a:lstStyle/>
                    <a:p>
                      <a:pPr algn="ctr" fontAlgn="ctr"/>
                      <a:r>
                        <a:rPr lang="es-MX" sz="2300" b="0" i="0" u="none" strike="noStrike">
                          <a:solidFill>
                            <a:srgbClr val="000000"/>
                          </a:solidFill>
                          <a:effectLst/>
                          <a:latin typeface="Lato Hairline" panose="020F0202020204030203"/>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Mario Romo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6271043"/>
                  </a:ext>
                </a:extLst>
              </a:tr>
              <a:tr h="372886">
                <a:tc>
                  <a:txBody>
                    <a:bodyPr/>
                    <a:lstStyle/>
                    <a:p>
                      <a:pPr algn="ctr" fontAlgn="ctr"/>
                      <a:r>
                        <a:rPr lang="es-MX" sz="2300" b="0" i="0" u="none" strike="noStrike">
                          <a:solidFill>
                            <a:srgbClr val="000000"/>
                          </a:solidFill>
                          <a:effectLst/>
                          <a:latin typeface="Lato Hairline" panose="020F0202020204030203"/>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300" b="1" i="0" u="none" strike="noStrike">
                          <a:solidFill>
                            <a:srgbClr val="000000"/>
                          </a:solidFill>
                          <a:effectLst/>
                          <a:latin typeface="Lato Hairline" panose="020F0202020204030203"/>
                        </a:rPr>
                        <a:t>Cristhian Portillo  Reyes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a:solidFill>
                            <a:srgbClr val="000000"/>
                          </a:solidFill>
                          <a:effectLst/>
                          <a:latin typeface="Lato Hairline" panose="020F0202020204030203"/>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2300" b="0" i="0" u="none" strike="noStrike" dirty="0">
                          <a:solidFill>
                            <a:srgbClr val="000000"/>
                          </a:solidFill>
                          <a:effectLst/>
                          <a:latin typeface="Lato Hairline" panose="020F0202020204030203"/>
                        </a:rPr>
                        <a:t>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3923818"/>
                  </a:ext>
                </a:extLst>
              </a:tr>
            </a:tbl>
          </a:graphicData>
        </a:graphic>
      </p:graphicFrame>
    </p:spTree>
    <p:extLst>
      <p:ext uri="{BB962C8B-B14F-4D97-AF65-F5344CB8AC3E}">
        <p14:creationId xmlns:p14="http://schemas.microsoft.com/office/powerpoint/2010/main" val="3623577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3">
            <a:extLst>
              <a:ext uri="{FF2B5EF4-FFF2-40B4-BE49-F238E27FC236}">
                <a16:creationId xmlns:a16="http://schemas.microsoft.com/office/drawing/2014/main" id="{FC268BC3-8325-46FA-A7EC-5A9FA6233F52}"/>
              </a:ext>
            </a:extLst>
          </p:cNvPr>
          <p:cNvSpPr txBox="1">
            <a:spLocks/>
          </p:cNvSpPr>
          <p:nvPr/>
        </p:nvSpPr>
        <p:spPr>
          <a:xfrm>
            <a:off x="4981521" y="692814"/>
            <a:ext cx="14414608" cy="1646616"/>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MX" sz="11100" dirty="0">
                <a:solidFill>
                  <a:schemeClr val="tx1">
                    <a:lumMod val="50000"/>
                    <a:lumOff val="50000"/>
                  </a:schemeClr>
                </a:solidFill>
                <a:latin typeface="Helvetica neue light"/>
                <a:ea typeface="Raleway Light" charset="0"/>
                <a:cs typeface="Raleway Light" charset="0"/>
              </a:rPr>
              <a:t>Preguntas COVID</a:t>
            </a:r>
          </a:p>
        </p:txBody>
      </p:sp>
      <p:sp>
        <p:nvSpPr>
          <p:cNvPr id="6" name="Text Placeholder 20">
            <a:extLst>
              <a:ext uri="{FF2B5EF4-FFF2-40B4-BE49-F238E27FC236}">
                <a16:creationId xmlns:a16="http://schemas.microsoft.com/office/drawing/2014/main" id="{89DAB193-EAE5-41D7-B038-B7F535CAA3EB}"/>
              </a:ext>
            </a:extLst>
          </p:cNvPr>
          <p:cNvSpPr txBox="1">
            <a:spLocks/>
          </p:cNvSpPr>
          <p:nvPr/>
        </p:nvSpPr>
        <p:spPr>
          <a:xfrm>
            <a:off x="8544012" y="2339430"/>
            <a:ext cx="728962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graphicFrame>
        <p:nvGraphicFramePr>
          <p:cNvPr id="20" name="Chart 8">
            <a:extLst>
              <a:ext uri="{FF2B5EF4-FFF2-40B4-BE49-F238E27FC236}">
                <a16:creationId xmlns:a16="http://schemas.microsoft.com/office/drawing/2014/main" id="{2BC296E2-2973-4BD9-8F96-365CB1804A36}"/>
              </a:ext>
            </a:extLst>
          </p:cNvPr>
          <p:cNvGraphicFramePr/>
          <p:nvPr>
            <p:extLst>
              <p:ext uri="{D42A27DB-BD31-4B8C-83A1-F6EECF244321}">
                <p14:modId xmlns:p14="http://schemas.microsoft.com/office/powerpoint/2010/main" val="3796688502"/>
              </p:ext>
            </p:extLst>
          </p:nvPr>
        </p:nvGraphicFramePr>
        <p:xfrm>
          <a:off x="-49205" y="3328172"/>
          <a:ext cx="8887306" cy="67155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Chart 8">
            <a:extLst>
              <a:ext uri="{FF2B5EF4-FFF2-40B4-BE49-F238E27FC236}">
                <a16:creationId xmlns:a16="http://schemas.microsoft.com/office/drawing/2014/main" id="{3ADC122E-5FE0-4EC2-96AD-0EE1B3EFEE2F}"/>
              </a:ext>
            </a:extLst>
          </p:cNvPr>
          <p:cNvGraphicFramePr/>
          <p:nvPr>
            <p:extLst>
              <p:ext uri="{D42A27DB-BD31-4B8C-83A1-F6EECF244321}">
                <p14:modId xmlns:p14="http://schemas.microsoft.com/office/powerpoint/2010/main" val="4068408240"/>
              </p:ext>
            </p:extLst>
          </p:nvPr>
        </p:nvGraphicFramePr>
        <p:xfrm>
          <a:off x="11659434" y="3328172"/>
          <a:ext cx="8576009" cy="67618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0">
            <a:extLst>
              <a:ext uri="{FF2B5EF4-FFF2-40B4-BE49-F238E27FC236}">
                <a16:creationId xmlns:a16="http://schemas.microsoft.com/office/drawing/2014/main" id="{519C6F1D-F78E-4C77-A478-A51826FB650D}"/>
              </a:ext>
            </a:extLst>
          </p:cNvPr>
          <p:cNvSpPr txBox="1">
            <a:spLocks/>
          </p:cNvSpPr>
          <p:nvPr/>
        </p:nvSpPr>
        <p:spPr>
          <a:xfrm>
            <a:off x="858609" y="10603884"/>
            <a:ext cx="6698060"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chemeClr val="tx1">
                    <a:lumMod val="50000"/>
                    <a:lumOff val="50000"/>
                  </a:schemeClr>
                </a:solidFill>
              </a:rPr>
              <a:t>Sentimiento COVID</a:t>
            </a:r>
          </a:p>
        </p:txBody>
      </p:sp>
      <p:sp>
        <p:nvSpPr>
          <p:cNvPr id="5" name="Text Placeholder 23">
            <a:extLst>
              <a:ext uri="{FF2B5EF4-FFF2-40B4-BE49-F238E27FC236}">
                <a16:creationId xmlns:a16="http://schemas.microsoft.com/office/drawing/2014/main" id="{DA98D12B-FDB7-47EB-AA40-9B820222AC6E}"/>
              </a:ext>
            </a:extLst>
          </p:cNvPr>
          <p:cNvSpPr txBox="1">
            <a:spLocks/>
          </p:cNvSpPr>
          <p:nvPr/>
        </p:nvSpPr>
        <p:spPr>
          <a:xfrm>
            <a:off x="858609" y="11276867"/>
            <a:ext cx="6698060"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ts val="3732"/>
              </a:lnSpc>
              <a:buNone/>
            </a:pPr>
            <a:r>
              <a:rPr lang="es-MX" sz="2399" dirty="0">
                <a:solidFill>
                  <a:schemeClr val="tx1">
                    <a:lumMod val="50000"/>
                    <a:lumOff val="50000"/>
                  </a:schemeClr>
                </a:solidFill>
                <a:latin typeface="Lato" charset="0"/>
                <a:ea typeface="Lato" charset="0"/>
                <a:cs typeface="Lato" charset="0"/>
              </a:rPr>
              <a:t>¿Cuál de las siguientes opciones describe mejor sus sentimientos sobre el coronavirus en México?</a:t>
            </a:r>
          </a:p>
        </p:txBody>
      </p:sp>
      <p:sp>
        <p:nvSpPr>
          <p:cNvPr id="7" name="Text Placeholder 20">
            <a:extLst>
              <a:ext uri="{FF2B5EF4-FFF2-40B4-BE49-F238E27FC236}">
                <a16:creationId xmlns:a16="http://schemas.microsoft.com/office/drawing/2014/main" id="{73F5489E-CE82-49F8-8AAD-BBDC0767D070}"/>
              </a:ext>
            </a:extLst>
          </p:cNvPr>
          <p:cNvSpPr txBox="1">
            <a:spLocks/>
          </p:cNvSpPr>
          <p:nvPr/>
        </p:nvSpPr>
        <p:spPr>
          <a:xfrm>
            <a:off x="12006388" y="10603884"/>
            <a:ext cx="7882100"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chemeClr val="tx1">
                    <a:lumMod val="50000"/>
                    <a:lumOff val="50000"/>
                  </a:schemeClr>
                </a:solidFill>
              </a:rPr>
              <a:t>Conocidos enfermos de COVID</a:t>
            </a:r>
          </a:p>
        </p:txBody>
      </p:sp>
      <p:sp>
        <p:nvSpPr>
          <p:cNvPr id="9" name="Text Placeholder 23">
            <a:extLst>
              <a:ext uri="{FF2B5EF4-FFF2-40B4-BE49-F238E27FC236}">
                <a16:creationId xmlns:a16="http://schemas.microsoft.com/office/drawing/2014/main" id="{4B0B755C-DDED-4FA5-BC16-B0D06E71D06A}"/>
              </a:ext>
            </a:extLst>
          </p:cNvPr>
          <p:cNvSpPr txBox="1">
            <a:spLocks/>
          </p:cNvSpPr>
          <p:nvPr/>
        </p:nvSpPr>
        <p:spPr>
          <a:xfrm>
            <a:off x="12006388" y="11276867"/>
            <a:ext cx="7882100"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ts val="3732"/>
              </a:lnSpc>
              <a:buNone/>
            </a:pPr>
            <a:r>
              <a:rPr lang="es-MX" sz="2399" dirty="0">
                <a:solidFill>
                  <a:schemeClr val="tx1">
                    <a:lumMod val="50000"/>
                    <a:lumOff val="50000"/>
                  </a:schemeClr>
                </a:solidFill>
                <a:latin typeface="Lato" charset="0"/>
                <a:ea typeface="Lato" charset="0"/>
                <a:cs typeface="Lato" charset="0"/>
              </a:rPr>
              <a:t>Usted en lo personal, ¿a cuánta gente cercana conoce que haya estado o que esté enferma de coronavirus?</a:t>
            </a:r>
          </a:p>
        </p:txBody>
      </p:sp>
      <p:sp>
        <p:nvSpPr>
          <p:cNvPr id="8" name="Elipse 1">
            <a:extLst>
              <a:ext uri="{FF2B5EF4-FFF2-40B4-BE49-F238E27FC236}">
                <a16:creationId xmlns:a16="http://schemas.microsoft.com/office/drawing/2014/main" id="{73BEE5A0-4ADC-46FA-96EF-00E4210DE286}"/>
              </a:ext>
            </a:extLst>
          </p:cNvPr>
          <p:cNvSpPr/>
          <p:nvPr/>
        </p:nvSpPr>
        <p:spPr>
          <a:xfrm>
            <a:off x="2277803" y="4589931"/>
            <a:ext cx="4233290" cy="423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graphicFrame>
        <p:nvGraphicFramePr>
          <p:cNvPr id="12" name="Chart 8">
            <a:extLst>
              <a:ext uri="{FF2B5EF4-FFF2-40B4-BE49-F238E27FC236}">
                <a16:creationId xmlns:a16="http://schemas.microsoft.com/office/drawing/2014/main" id="{F64E004E-86F0-4C6C-9808-D71F0B827114}"/>
              </a:ext>
            </a:extLst>
          </p:cNvPr>
          <p:cNvGraphicFramePr/>
          <p:nvPr>
            <p:extLst>
              <p:ext uri="{D42A27DB-BD31-4B8C-83A1-F6EECF244321}">
                <p14:modId xmlns:p14="http://schemas.microsoft.com/office/powerpoint/2010/main" val="1900205223"/>
              </p:ext>
            </p:extLst>
          </p:nvPr>
        </p:nvGraphicFramePr>
        <p:xfrm>
          <a:off x="7582264" y="3986919"/>
          <a:ext cx="5021710" cy="6715577"/>
        </p:xfrm>
        <a:graphic>
          <a:graphicData uri="http://schemas.openxmlformats.org/drawingml/2006/chart">
            <c:chart xmlns:c="http://schemas.openxmlformats.org/drawingml/2006/chart" xmlns:r="http://schemas.openxmlformats.org/officeDocument/2006/relationships" r:id="rId4"/>
          </a:graphicData>
        </a:graphic>
      </p:graphicFrame>
      <p:sp>
        <p:nvSpPr>
          <p:cNvPr id="14" name="Elipse 1">
            <a:extLst>
              <a:ext uri="{FF2B5EF4-FFF2-40B4-BE49-F238E27FC236}">
                <a16:creationId xmlns:a16="http://schemas.microsoft.com/office/drawing/2014/main" id="{585CFC7F-EFAD-4DA7-A6C7-8D42191D2FC8}"/>
              </a:ext>
            </a:extLst>
          </p:cNvPr>
          <p:cNvSpPr/>
          <p:nvPr/>
        </p:nvSpPr>
        <p:spPr>
          <a:xfrm>
            <a:off x="13830793" y="4596862"/>
            <a:ext cx="4233290" cy="423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graphicFrame>
        <p:nvGraphicFramePr>
          <p:cNvPr id="11" name="Chart 8">
            <a:extLst>
              <a:ext uri="{FF2B5EF4-FFF2-40B4-BE49-F238E27FC236}">
                <a16:creationId xmlns:a16="http://schemas.microsoft.com/office/drawing/2014/main" id="{A13B0189-49B9-4A56-9424-EBE51F9191A0}"/>
              </a:ext>
            </a:extLst>
          </p:cNvPr>
          <p:cNvGraphicFramePr/>
          <p:nvPr>
            <p:extLst>
              <p:ext uri="{D42A27DB-BD31-4B8C-83A1-F6EECF244321}">
                <p14:modId xmlns:p14="http://schemas.microsoft.com/office/powerpoint/2010/main" val="2152713590"/>
              </p:ext>
            </p:extLst>
          </p:nvPr>
        </p:nvGraphicFramePr>
        <p:xfrm>
          <a:off x="19601216" y="3740161"/>
          <a:ext cx="4344136" cy="6761833"/>
        </p:xfrm>
        <a:graphic>
          <a:graphicData uri="http://schemas.openxmlformats.org/drawingml/2006/chart">
            <c:chart xmlns:c="http://schemas.openxmlformats.org/drawingml/2006/chart" xmlns:r="http://schemas.openxmlformats.org/officeDocument/2006/relationships" r:id="rId5"/>
          </a:graphicData>
        </a:graphic>
      </p:graphicFrame>
      <p:sp>
        <p:nvSpPr>
          <p:cNvPr id="15"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DA9591CE-405B-477F-BBAB-3D9F560EC75D}"/>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7" name="Slide Number">
            <a:extLst>
              <a:ext uri="{FF2B5EF4-FFF2-40B4-BE49-F238E27FC236}">
                <a16:creationId xmlns:a16="http://schemas.microsoft.com/office/drawing/2014/main" id="{59EACE40-FD9C-4DFC-9FF8-2E627CD272C6}"/>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39</a:t>
            </a:fld>
            <a:endParaRPr lang="es-MX" dirty="0"/>
          </a:p>
        </p:txBody>
      </p:sp>
    </p:spTree>
    <p:extLst>
      <p:ext uri="{BB962C8B-B14F-4D97-AF65-F5344CB8AC3E}">
        <p14:creationId xmlns:p14="http://schemas.microsoft.com/office/powerpoint/2010/main" val="137442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2711E-8C93-4E34-B0C8-1C1F5A573872}"/>
              </a:ext>
            </a:extLst>
          </p:cNvPr>
          <p:cNvSpPr>
            <a:spLocks noChangeAspect="1"/>
          </p:cNvSpPr>
          <p:nvPr/>
        </p:nvSpPr>
        <p:spPr>
          <a:xfrm rot="16200000">
            <a:off x="5270666" y="-5270667"/>
            <a:ext cx="13836319" cy="24377652"/>
          </a:xfrm>
          <a:prstGeom prst="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2">
            <a:extLst>
              <a:ext uri="{FF2B5EF4-FFF2-40B4-BE49-F238E27FC236}">
                <a16:creationId xmlns:a16="http://schemas.microsoft.com/office/drawing/2014/main" id="{97E28759-9B46-4329-847D-C9F28C23A769}"/>
              </a:ext>
            </a:extLst>
          </p:cNvPr>
          <p:cNvSpPr>
            <a:spLocks/>
          </p:cNvSpPr>
          <p:nvPr/>
        </p:nvSpPr>
        <p:spPr bwMode="auto">
          <a:xfrm>
            <a:off x="12606771" y="7785751"/>
            <a:ext cx="6190284" cy="11182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6600" dirty="0">
                <a:solidFill>
                  <a:schemeClr val="bg1"/>
                </a:solidFill>
                <a:latin typeface="Helvetica neue light"/>
                <a:cs typeface="Raleway Regular"/>
              </a:rPr>
              <a:t>Objetivo General</a:t>
            </a:r>
            <a:endParaRPr lang="es-ES" sz="1600" dirty="0">
              <a:solidFill>
                <a:schemeClr val="bg1"/>
              </a:solidFill>
              <a:latin typeface="Helvetica neue light"/>
              <a:cs typeface="Raleway Regular"/>
            </a:endParaRPr>
          </a:p>
        </p:txBody>
      </p:sp>
      <p:sp>
        <p:nvSpPr>
          <p:cNvPr id="5" name="Line 5">
            <a:extLst>
              <a:ext uri="{FF2B5EF4-FFF2-40B4-BE49-F238E27FC236}">
                <a16:creationId xmlns:a16="http://schemas.microsoft.com/office/drawing/2014/main" id="{74EF35E6-0CBA-414B-82CB-4A3C45191D5F}"/>
              </a:ext>
            </a:extLst>
          </p:cNvPr>
          <p:cNvSpPr>
            <a:spLocks noChangeShapeType="1"/>
          </p:cNvSpPr>
          <p:nvPr/>
        </p:nvSpPr>
        <p:spPr bwMode="auto">
          <a:xfrm>
            <a:off x="12545545" y="6858000"/>
            <a:ext cx="6312726"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6000" dirty="0">
              <a:effectLst>
                <a:outerShdw blurRad="38100" dist="38100" dir="2700000" algn="tl">
                  <a:srgbClr val="DDDDDD"/>
                </a:outerShdw>
              </a:effectLst>
              <a:latin typeface="Gill Sans" charset="0"/>
              <a:cs typeface="Gill Sans" charset="0"/>
              <a:sym typeface="Gill Sans" charset="0"/>
            </a:endParaRPr>
          </a:p>
        </p:txBody>
      </p:sp>
      <p:sp>
        <p:nvSpPr>
          <p:cNvPr id="2" name="AutoShape 2">
            <a:extLst>
              <a:ext uri="{FF2B5EF4-FFF2-40B4-BE49-F238E27FC236}">
                <a16:creationId xmlns:a16="http://schemas.microsoft.com/office/drawing/2014/main" id="{E98F7449-9A7A-4CA4-85B3-8CEF136BA5BE}"/>
              </a:ext>
            </a:extLst>
          </p:cNvPr>
          <p:cNvSpPr>
            <a:spLocks/>
          </p:cNvSpPr>
          <p:nvPr/>
        </p:nvSpPr>
        <p:spPr bwMode="auto">
          <a:xfrm>
            <a:off x="14231957" y="3341706"/>
            <a:ext cx="2939907" cy="316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19900" dirty="0">
                <a:solidFill>
                  <a:schemeClr val="bg1"/>
                </a:solidFill>
                <a:latin typeface="Helvetica neue light"/>
                <a:cs typeface="Raleway Regular"/>
              </a:rPr>
              <a:t>01</a:t>
            </a:r>
            <a:endParaRPr lang="es-ES" sz="4400" dirty="0">
              <a:solidFill>
                <a:schemeClr val="bg1"/>
              </a:solidFill>
              <a:latin typeface="Helvetica neue light"/>
              <a:cs typeface="Raleway Regular"/>
            </a:endParaRPr>
          </a:p>
        </p:txBody>
      </p:sp>
    </p:spTree>
    <p:extLst>
      <p:ext uri="{BB962C8B-B14F-4D97-AF65-F5344CB8AC3E}">
        <p14:creationId xmlns:p14="http://schemas.microsoft.com/office/powerpoint/2010/main" val="1732167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3">
            <a:extLst>
              <a:ext uri="{FF2B5EF4-FFF2-40B4-BE49-F238E27FC236}">
                <a16:creationId xmlns:a16="http://schemas.microsoft.com/office/drawing/2014/main" id="{FC268BC3-8325-46FA-A7EC-5A9FA6233F52}"/>
              </a:ext>
            </a:extLst>
          </p:cNvPr>
          <p:cNvSpPr txBox="1">
            <a:spLocks/>
          </p:cNvSpPr>
          <p:nvPr/>
        </p:nvSpPr>
        <p:spPr>
          <a:xfrm>
            <a:off x="4981521" y="692814"/>
            <a:ext cx="14414608" cy="1646616"/>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MX" sz="11100" dirty="0">
                <a:solidFill>
                  <a:schemeClr val="tx1">
                    <a:lumMod val="50000"/>
                    <a:lumOff val="50000"/>
                  </a:schemeClr>
                </a:solidFill>
                <a:latin typeface="Helvetica neue light"/>
                <a:ea typeface="Raleway Light" charset="0"/>
                <a:cs typeface="Raleway Light" charset="0"/>
              </a:rPr>
              <a:t>Preguntas COVID</a:t>
            </a:r>
          </a:p>
        </p:txBody>
      </p:sp>
      <p:sp>
        <p:nvSpPr>
          <p:cNvPr id="6" name="Text Placeholder 20">
            <a:extLst>
              <a:ext uri="{FF2B5EF4-FFF2-40B4-BE49-F238E27FC236}">
                <a16:creationId xmlns:a16="http://schemas.microsoft.com/office/drawing/2014/main" id="{89DAB193-EAE5-41D7-B038-B7F535CAA3EB}"/>
              </a:ext>
            </a:extLst>
          </p:cNvPr>
          <p:cNvSpPr txBox="1">
            <a:spLocks/>
          </p:cNvSpPr>
          <p:nvPr/>
        </p:nvSpPr>
        <p:spPr>
          <a:xfrm>
            <a:off x="8544012" y="2339430"/>
            <a:ext cx="7289626"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graphicFrame>
        <p:nvGraphicFramePr>
          <p:cNvPr id="20" name="Chart 8">
            <a:extLst>
              <a:ext uri="{FF2B5EF4-FFF2-40B4-BE49-F238E27FC236}">
                <a16:creationId xmlns:a16="http://schemas.microsoft.com/office/drawing/2014/main" id="{2BC296E2-2973-4BD9-8F96-365CB1804A36}"/>
              </a:ext>
            </a:extLst>
          </p:cNvPr>
          <p:cNvGraphicFramePr/>
          <p:nvPr>
            <p:extLst>
              <p:ext uri="{D42A27DB-BD31-4B8C-83A1-F6EECF244321}">
                <p14:modId xmlns:p14="http://schemas.microsoft.com/office/powerpoint/2010/main" val="4206191966"/>
              </p:ext>
            </p:extLst>
          </p:nvPr>
        </p:nvGraphicFramePr>
        <p:xfrm>
          <a:off x="-49205" y="3328172"/>
          <a:ext cx="8887306" cy="67155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Chart 8">
            <a:extLst>
              <a:ext uri="{FF2B5EF4-FFF2-40B4-BE49-F238E27FC236}">
                <a16:creationId xmlns:a16="http://schemas.microsoft.com/office/drawing/2014/main" id="{3ADC122E-5FE0-4EC2-96AD-0EE1B3EFEE2F}"/>
              </a:ext>
            </a:extLst>
          </p:cNvPr>
          <p:cNvGraphicFramePr/>
          <p:nvPr>
            <p:extLst>
              <p:ext uri="{D42A27DB-BD31-4B8C-83A1-F6EECF244321}">
                <p14:modId xmlns:p14="http://schemas.microsoft.com/office/powerpoint/2010/main" val="3242294054"/>
              </p:ext>
            </p:extLst>
          </p:nvPr>
        </p:nvGraphicFramePr>
        <p:xfrm>
          <a:off x="11659434" y="3328172"/>
          <a:ext cx="8576009" cy="67618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0">
            <a:extLst>
              <a:ext uri="{FF2B5EF4-FFF2-40B4-BE49-F238E27FC236}">
                <a16:creationId xmlns:a16="http://schemas.microsoft.com/office/drawing/2014/main" id="{519C6F1D-F78E-4C77-A478-A51826FB650D}"/>
              </a:ext>
            </a:extLst>
          </p:cNvPr>
          <p:cNvSpPr txBox="1">
            <a:spLocks/>
          </p:cNvSpPr>
          <p:nvPr/>
        </p:nvSpPr>
        <p:spPr>
          <a:xfrm>
            <a:off x="858609" y="10603884"/>
            <a:ext cx="6698060"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chemeClr val="tx1">
                    <a:lumMod val="50000"/>
                    <a:lumOff val="50000"/>
                  </a:schemeClr>
                </a:solidFill>
              </a:rPr>
              <a:t>Endeudamiento por COVID</a:t>
            </a:r>
          </a:p>
        </p:txBody>
      </p:sp>
      <p:sp>
        <p:nvSpPr>
          <p:cNvPr id="5" name="Text Placeholder 23">
            <a:extLst>
              <a:ext uri="{FF2B5EF4-FFF2-40B4-BE49-F238E27FC236}">
                <a16:creationId xmlns:a16="http://schemas.microsoft.com/office/drawing/2014/main" id="{DA98D12B-FDB7-47EB-AA40-9B820222AC6E}"/>
              </a:ext>
            </a:extLst>
          </p:cNvPr>
          <p:cNvSpPr txBox="1">
            <a:spLocks/>
          </p:cNvSpPr>
          <p:nvPr/>
        </p:nvSpPr>
        <p:spPr>
          <a:xfrm>
            <a:off x="858609" y="11276867"/>
            <a:ext cx="6698060"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ts val="3732"/>
              </a:lnSpc>
              <a:buNone/>
            </a:pPr>
            <a:r>
              <a:rPr lang="es-MX" sz="2399" dirty="0">
                <a:solidFill>
                  <a:schemeClr val="tx1">
                    <a:lumMod val="50000"/>
                    <a:lumOff val="50000"/>
                  </a:schemeClr>
                </a:solidFill>
                <a:latin typeface="Lato" charset="0"/>
                <a:ea typeface="Lato" charset="0"/>
                <a:cs typeface="Lato" charset="0"/>
              </a:rPr>
              <a:t>¿En su hogar se han endeudado para enfrentar la contingencia por el Coronavirus?</a:t>
            </a:r>
          </a:p>
        </p:txBody>
      </p:sp>
      <p:sp>
        <p:nvSpPr>
          <p:cNvPr id="7" name="Text Placeholder 20">
            <a:extLst>
              <a:ext uri="{FF2B5EF4-FFF2-40B4-BE49-F238E27FC236}">
                <a16:creationId xmlns:a16="http://schemas.microsoft.com/office/drawing/2014/main" id="{73F5489E-CE82-49F8-8AAD-BBDC0767D070}"/>
              </a:ext>
            </a:extLst>
          </p:cNvPr>
          <p:cNvSpPr txBox="1">
            <a:spLocks/>
          </p:cNvSpPr>
          <p:nvPr/>
        </p:nvSpPr>
        <p:spPr>
          <a:xfrm>
            <a:off x="12006388" y="10603884"/>
            <a:ext cx="7882100"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chemeClr val="tx1">
                    <a:lumMod val="50000"/>
                    <a:lumOff val="50000"/>
                  </a:schemeClr>
                </a:solidFill>
              </a:rPr>
              <a:t>Preocupación de enfermarse por COVID</a:t>
            </a:r>
          </a:p>
        </p:txBody>
      </p:sp>
      <p:sp>
        <p:nvSpPr>
          <p:cNvPr id="9" name="Text Placeholder 23">
            <a:extLst>
              <a:ext uri="{FF2B5EF4-FFF2-40B4-BE49-F238E27FC236}">
                <a16:creationId xmlns:a16="http://schemas.microsoft.com/office/drawing/2014/main" id="{4B0B755C-DDED-4FA5-BC16-B0D06E71D06A}"/>
              </a:ext>
            </a:extLst>
          </p:cNvPr>
          <p:cNvSpPr txBox="1">
            <a:spLocks/>
          </p:cNvSpPr>
          <p:nvPr/>
        </p:nvSpPr>
        <p:spPr>
          <a:xfrm>
            <a:off x="12006388" y="11276867"/>
            <a:ext cx="7882100" cy="94359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ts val="3732"/>
              </a:lnSpc>
              <a:buNone/>
            </a:pPr>
            <a:r>
              <a:rPr lang="es-MX" sz="2399" dirty="0">
                <a:solidFill>
                  <a:schemeClr val="tx1">
                    <a:lumMod val="50000"/>
                    <a:lumOff val="50000"/>
                  </a:schemeClr>
                </a:solidFill>
                <a:latin typeface="Lato" charset="0"/>
                <a:ea typeface="Lato" charset="0"/>
                <a:cs typeface="Lato" charset="0"/>
              </a:rPr>
              <a:t>¿Qué tan preocupado está usted de ser contagiado con el Coronavirus?</a:t>
            </a:r>
          </a:p>
        </p:txBody>
      </p:sp>
      <p:sp>
        <p:nvSpPr>
          <p:cNvPr id="8" name="Elipse 1">
            <a:extLst>
              <a:ext uri="{FF2B5EF4-FFF2-40B4-BE49-F238E27FC236}">
                <a16:creationId xmlns:a16="http://schemas.microsoft.com/office/drawing/2014/main" id="{73BEE5A0-4ADC-46FA-96EF-00E4210DE286}"/>
              </a:ext>
            </a:extLst>
          </p:cNvPr>
          <p:cNvSpPr/>
          <p:nvPr/>
        </p:nvSpPr>
        <p:spPr>
          <a:xfrm>
            <a:off x="2277803" y="4589931"/>
            <a:ext cx="4233290" cy="423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14" name="Elipse 1">
            <a:extLst>
              <a:ext uri="{FF2B5EF4-FFF2-40B4-BE49-F238E27FC236}">
                <a16:creationId xmlns:a16="http://schemas.microsoft.com/office/drawing/2014/main" id="{585CFC7F-EFAD-4DA7-A6C7-8D42191D2FC8}"/>
              </a:ext>
            </a:extLst>
          </p:cNvPr>
          <p:cNvSpPr/>
          <p:nvPr/>
        </p:nvSpPr>
        <p:spPr>
          <a:xfrm>
            <a:off x="13830793" y="4596862"/>
            <a:ext cx="4233290" cy="423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16"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1DB1220E-6A61-44DC-AE03-96C48C432F75}"/>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7" name="Slide Number">
            <a:extLst>
              <a:ext uri="{FF2B5EF4-FFF2-40B4-BE49-F238E27FC236}">
                <a16:creationId xmlns:a16="http://schemas.microsoft.com/office/drawing/2014/main" id="{6153BE48-F360-4E85-A5E8-003E85A1F5E1}"/>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40</a:t>
            </a:fld>
            <a:endParaRPr lang="es-MX" dirty="0"/>
          </a:p>
        </p:txBody>
      </p:sp>
      <p:graphicFrame>
        <p:nvGraphicFramePr>
          <p:cNvPr id="10" name="Chart 8">
            <a:extLst>
              <a:ext uri="{FF2B5EF4-FFF2-40B4-BE49-F238E27FC236}">
                <a16:creationId xmlns:a16="http://schemas.microsoft.com/office/drawing/2014/main" id="{CFD3ACCB-F6C3-48A7-9076-ACF67DA274FD}"/>
              </a:ext>
            </a:extLst>
          </p:cNvPr>
          <p:cNvGraphicFramePr/>
          <p:nvPr>
            <p:extLst>
              <p:ext uri="{D42A27DB-BD31-4B8C-83A1-F6EECF244321}">
                <p14:modId xmlns:p14="http://schemas.microsoft.com/office/powerpoint/2010/main" val="2022372912"/>
              </p:ext>
            </p:extLst>
          </p:nvPr>
        </p:nvGraphicFramePr>
        <p:xfrm>
          <a:off x="19739286" y="3585111"/>
          <a:ext cx="2381924" cy="67618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8">
            <a:extLst>
              <a:ext uri="{FF2B5EF4-FFF2-40B4-BE49-F238E27FC236}">
                <a16:creationId xmlns:a16="http://schemas.microsoft.com/office/drawing/2014/main" id="{EDDE1F84-942F-4A56-9ABC-D164F0E344D8}"/>
              </a:ext>
            </a:extLst>
          </p:cNvPr>
          <p:cNvGraphicFramePr/>
          <p:nvPr>
            <p:extLst>
              <p:ext uri="{D42A27DB-BD31-4B8C-83A1-F6EECF244321}">
                <p14:modId xmlns:p14="http://schemas.microsoft.com/office/powerpoint/2010/main" val="494605354"/>
              </p:ext>
            </p:extLst>
          </p:nvPr>
        </p:nvGraphicFramePr>
        <p:xfrm>
          <a:off x="7921759" y="4415846"/>
          <a:ext cx="2327008" cy="54315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05943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2711E-8C93-4E34-B0C8-1C1F5A573872}"/>
              </a:ext>
            </a:extLst>
          </p:cNvPr>
          <p:cNvSpPr>
            <a:spLocks noChangeAspect="1"/>
          </p:cNvSpPr>
          <p:nvPr/>
        </p:nvSpPr>
        <p:spPr>
          <a:xfrm rot="16200000">
            <a:off x="5270666" y="-5270667"/>
            <a:ext cx="13836319" cy="24377652"/>
          </a:xfrm>
          <a:prstGeom prst="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2">
            <a:extLst>
              <a:ext uri="{FF2B5EF4-FFF2-40B4-BE49-F238E27FC236}">
                <a16:creationId xmlns:a16="http://schemas.microsoft.com/office/drawing/2014/main" id="{97E28759-9B46-4329-847D-C9F28C23A769}"/>
              </a:ext>
            </a:extLst>
          </p:cNvPr>
          <p:cNvSpPr>
            <a:spLocks/>
          </p:cNvSpPr>
          <p:nvPr/>
        </p:nvSpPr>
        <p:spPr bwMode="auto">
          <a:xfrm>
            <a:off x="12287069" y="7785751"/>
            <a:ext cx="6829691" cy="11182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6600" dirty="0">
                <a:solidFill>
                  <a:schemeClr val="bg1"/>
                </a:solidFill>
                <a:latin typeface="Helvetica neue light"/>
                <a:cs typeface="Raleway Regular"/>
              </a:rPr>
              <a:t>Recomendaciones</a:t>
            </a:r>
            <a:endParaRPr lang="es-ES" sz="1600" dirty="0">
              <a:solidFill>
                <a:schemeClr val="bg1"/>
              </a:solidFill>
              <a:latin typeface="Helvetica neue light"/>
              <a:cs typeface="Raleway Regular"/>
            </a:endParaRPr>
          </a:p>
        </p:txBody>
      </p:sp>
      <p:sp>
        <p:nvSpPr>
          <p:cNvPr id="5" name="Line 5">
            <a:extLst>
              <a:ext uri="{FF2B5EF4-FFF2-40B4-BE49-F238E27FC236}">
                <a16:creationId xmlns:a16="http://schemas.microsoft.com/office/drawing/2014/main" id="{74EF35E6-0CBA-414B-82CB-4A3C45191D5F}"/>
              </a:ext>
            </a:extLst>
          </p:cNvPr>
          <p:cNvSpPr>
            <a:spLocks noChangeShapeType="1"/>
          </p:cNvSpPr>
          <p:nvPr/>
        </p:nvSpPr>
        <p:spPr bwMode="auto">
          <a:xfrm>
            <a:off x="12545545" y="6858000"/>
            <a:ext cx="6312726"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6000" dirty="0">
              <a:effectLst>
                <a:outerShdw blurRad="38100" dist="38100" dir="2700000" algn="tl">
                  <a:srgbClr val="DDDDDD"/>
                </a:outerShdw>
              </a:effectLst>
              <a:latin typeface="Gill Sans" charset="0"/>
              <a:cs typeface="Gill Sans" charset="0"/>
              <a:sym typeface="Gill Sans" charset="0"/>
            </a:endParaRPr>
          </a:p>
        </p:txBody>
      </p:sp>
      <p:sp>
        <p:nvSpPr>
          <p:cNvPr id="2" name="AutoShape 2">
            <a:extLst>
              <a:ext uri="{FF2B5EF4-FFF2-40B4-BE49-F238E27FC236}">
                <a16:creationId xmlns:a16="http://schemas.microsoft.com/office/drawing/2014/main" id="{E98F7449-9A7A-4CA4-85B3-8CEF136BA5BE}"/>
              </a:ext>
            </a:extLst>
          </p:cNvPr>
          <p:cNvSpPr>
            <a:spLocks/>
          </p:cNvSpPr>
          <p:nvPr/>
        </p:nvSpPr>
        <p:spPr bwMode="auto">
          <a:xfrm>
            <a:off x="14231957" y="3341706"/>
            <a:ext cx="2939907" cy="316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19900" dirty="0">
                <a:solidFill>
                  <a:schemeClr val="bg1"/>
                </a:solidFill>
                <a:latin typeface="Helvetica neue light"/>
                <a:cs typeface="Raleway Regular"/>
              </a:rPr>
              <a:t>10</a:t>
            </a:r>
            <a:endParaRPr lang="es-ES" sz="4400" dirty="0">
              <a:solidFill>
                <a:schemeClr val="bg1"/>
              </a:solidFill>
              <a:latin typeface="Helvetica neue light"/>
              <a:cs typeface="Raleway Regular"/>
            </a:endParaRPr>
          </a:p>
        </p:txBody>
      </p:sp>
    </p:spTree>
    <p:extLst>
      <p:ext uri="{BB962C8B-B14F-4D97-AF65-F5344CB8AC3E}">
        <p14:creationId xmlns:p14="http://schemas.microsoft.com/office/powerpoint/2010/main" val="3557876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Box 515">
            <a:extLst>
              <a:ext uri="{FF2B5EF4-FFF2-40B4-BE49-F238E27FC236}">
                <a16:creationId xmlns:a16="http://schemas.microsoft.com/office/drawing/2014/main" id="{12C094FE-D04F-430C-924A-9AF80F9D5A7C}"/>
              </a:ext>
            </a:extLst>
          </p:cNvPr>
          <p:cNvSpPr txBox="1"/>
          <p:nvPr/>
        </p:nvSpPr>
        <p:spPr>
          <a:xfrm>
            <a:off x="1803220" y="3057914"/>
            <a:ext cx="21566734" cy="7710338"/>
          </a:xfrm>
          <a:prstGeom prst="rect">
            <a:avLst/>
          </a:prstGeom>
          <a:noFill/>
        </p:spPr>
        <p:txBody>
          <a:bodyPr wrap="square" lIns="243796" tIns="121899" rIns="243796" bIns="121899" rtlCol="0">
            <a:spAutoFit/>
          </a:bodyPr>
          <a:lstStyle/>
          <a:p>
            <a:pPr>
              <a:lnSpc>
                <a:spcPts val="3900"/>
              </a:lnSpc>
            </a:pPr>
            <a:r>
              <a:rPr lang="es-MX" sz="3000" dirty="0">
                <a:latin typeface="Lato Light" charset="0"/>
                <a:ea typeface="Lato Light" charset="0"/>
                <a:cs typeface="Lato Light" charset="0"/>
              </a:rPr>
              <a:t>Las siguientes recomendaciones se realizan considerando dos criterios:</a:t>
            </a:r>
          </a:p>
          <a:p>
            <a:pPr>
              <a:lnSpc>
                <a:spcPts val="3900"/>
              </a:lnSpc>
            </a:pPr>
            <a:endParaRPr lang="es-MX" sz="3000" dirty="0">
              <a:latin typeface="Lato Light" charset="0"/>
              <a:ea typeface="Lato Light" charset="0"/>
              <a:cs typeface="Lato Light" charset="0"/>
            </a:endParaRPr>
          </a:p>
          <a:p>
            <a:pPr>
              <a:lnSpc>
                <a:spcPts val="3900"/>
              </a:lnSpc>
            </a:pPr>
            <a:r>
              <a:rPr lang="es-MX" sz="3000" dirty="0">
                <a:latin typeface="Lato Light" charset="0"/>
                <a:ea typeface="Lato Light" charset="0"/>
                <a:cs typeface="Lato Light" charset="0"/>
              </a:rPr>
              <a:t>1. Un criterio metodológico asociado con los intervalos de confianza de la propia encuesta.</a:t>
            </a:r>
          </a:p>
          <a:p>
            <a:pPr>
              <a:lnSpc>
                <a:spcPts val="3900"/>
              </a:lnSpc>
            </a:pPr>
            <a:r>
              <a:rPr lang="es-MX" sz="3000" dirty="0">
                <a:latin typeface="Lato Light" charset="0"/>
                <a:ea typeface="Lato Light" charset="0"/>
                <a:cs typeface="Lato Light" charset="0"/>
              </a:rPr>
              <a:t>2. El criterio de la paridad de género, atendiendo el acuerdo con la Convocatoria INE/CG291/2020</a:t>
            </a:r>
          </a:p>
          <a:p>
            <a:pPr>
              <a:lnSpc>
                <a:spcPts val="3900"/>
              </a:lnSpc>
            </a:pPr>
            <a:endParaRPr lang="es-MX" sz="3000" dirty="0">
              <a:latin typeface="Lato Light" charset="0"/>
              <a:ea typeface="Lato Light" charset="0"/>
              <a:cs typeface="Lato Light" charset="0"/>
            </a:endParaRPr>
          </a:p>
          <a:p>
            <a:pPr>
              <a:lnSpc>
                <a:spcPts val="3900"/>
              </a:lnSpc>
            </a:pPr>
            <a:r>
              <a:rPr lang="es-MX" sz="3000" dirty="0">
                <a:latin typeface="Lato Light" charset="0"/>
                <a:ea typeface="Lato Light" charset="0"/>
                <a:cs typeface="Lato Light" charset="0"/>
              </a:rPr>
              <a:t>Previo a la realización de la encuesta de reconocimiento, se estableció que para garantizar la paridad de género en la integración del listado de personas que participarán en la encuesta pública abierta, si se inscribían tres o menos personas de un mismo género, para cualquiera de los cargos; y respecto de ellas, la Comisión de Prerrogativas y Partidos Políticos determina que cumplen los requisitos establecidos en la convocatoria, dichas personas no formarán parte de las candidaturas presentadas en la encuesta de reconocimiento y pasarán de manera directa a la encuesta pública abierta.</a:t>
            </a:r>
          </a:p>
          <a:p>
            <a:pPr>
              <a:lnSpc>
                <a:spcPts val="3900"/>
              </a:lnSpc>
            </a:pPr>
            <a:endParaRPr lang="es-MX" sz="3000" dirty="0">
              <a:latin typeface="Lato Light" charset="0"/>
              <a:ea typeface="Lato Light" charset="0"/>
              <a:cs typeface="Lato Light" charset="0"/>
            </a:endParaRPr>
          </a:p>
          <a:p>
            <a:pPr>
              <a:lnSpc>
                <a:spcPts val="3900"/>
              </a:lnSpc>
            </a:pPr>
            <a:r>
              <a:rPr lang="es-MX" sz="3000" dirty="0">
                <a:latin typeface="Lato Light" charset="0"/>
                <a:ea typeface="Lato Light" charset="0"/>
                <a:cs typeface="Lato Light" charset="0"/>
              </a:rPr>
              <a:t>En el caso de las candidaturas a la Presidencia, se registraron un total de 47 candidaturas, de las cuales 44 corresponden a hombres y 3 a mujeres, donde por acuerdo del INE se estableció que las 3 candidatas pasarán de forma automática a la encuesta pública abierta y los 44 candidatos serán evaluados en la encuesta de reconocimiento.</a:t>
            </a:r>
          </a:p>
          <a:p>
            <a:pPr>
              <a:lnSpc>
                <a:spcPts val="3900"/>
              </a:lnSpc>
            </a:pPr>
            <a:endParaRPr lang="es-MX" sz="3000" dirty="0">
              <a:latin typeface="Lato Light" charset="0"/>
              <a:ea typeface="Lato Light" charset="0"/>
              <a:cs typeface="Lato Light" charset="0"/>
            </a:endParaRPr>
          </a:p>
        </p:txBody>
      </p:sp>
      <p:sp>
        <p:nvSpPr>
          <p:cNvPr id="7" name="Marcador de texto 2">
            <a:extLst>
              <a:ext uri="{FF2B5EF4-FFF2-40B4-BE49-F238E27FC236}">
                <a16:creationId xmlns:a16="http://schemas.microsoft.com/office/drawing/2014/main" id="{918CA872-9690-458C-825B-77277ABD05B2}"/>
              </a:ext>
            </a:extLst>
          </p:cNvPr>
          <p:cNvSpPr txBox="1">
            <a:spLocks/>
          </p:cNvSpPr>
          <p:nvPr/>
        </p:nvSpPr>
        <p:spPr>
          <a:xfrm>
            <a:off x="0" y="994545"/>
            <a:ext cx="24377649" cy="960810"/>
          </a:xfrm>
          <a:prstGeom prst="rect">
            <a:avLst/>
          </a:prstGeom>
        </p:spPr>
        <p:txBody>
          <a:bodyPr vert="horz" lIns="0" tIns="91422" rIns="182843" bIns="91422" rtlCol="0">
            <a:normAutofit fontScale="62500" lnSpcReduction="20000"/>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s-MX" dirty="0">
                <a:latin typeface="Helvetica neue light"/>
              </a:rPr>
              <a:t>Recomendaciones</a:t>
            </a:r>
          </a:p>
        </p:txBody>
      </p:sp>
      <p:sp>
        <p:nvSpPr>
          <p:cNvPr id="3" name="Rectángulo redondeado 7">
            <a:extLst>
              <a:ext uri="{FF2B5EF4-FFF2-40B4-BE49-F238E27FC236}">
                <a16:creationId xmlns:a16="http://schemas.microsoft.com/office/drawing/2014/main" id="{D7B5FF8E-E204-4B1E-8BE2-DE6540A47EAD}"/>
              </a:ext>
            </a:extLst>
          </p:cNvPr>
          <p:cNvSpPr/>
          <p:nvPr/>
        </p:nvSpPr>
        <p:spPr>
          <a:xfrm>
            <a:off x="1397106" y="3154763"/>
            <a:ext cx="267152" cy="960810"/>
          </a:xfrm>
          <a:prstGeom prst="roundRect">
            <a:avLst>
              <a:gd name="adj" fmla="val 50000"/>
            </a:avLst>
          </a:prstGeom>
          <a:solidFill>
            <a:srgbClr val="2D4A5C"/>
          </a:solidFill>
          <a:ln>
            <a:solidFill>
              <a:srgbClr val="2D4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2"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491F289-8CBB-497E-A8FB-3AC21CAD9F2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5" name="Slide Number">
            <a:extLst>
              <a:ext uri="{FF2B5EF4-FFF2-40B4-BE49-F238E27FC236}">
                <a16:creationId xmlns:a16="http://schemas.microsoft.com/office/drawing/2014/main" id="{2AA2E0B4-924B-4EE1-925F-2EE4566C18D9}"/>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42</a:t>
            </a:fld>
            <a:endParaRPr lang="es-MX" dirty="0"/>
          </a:p>
        </p:txBody>
      </p:sp>
      <p:sp>
        <p:nvSpPr>
          <p:cNvPr id="4" name="Text Placeholder 20">
            <a:extLst>
              <a:ext uri="{FF2B5EF4-FFF2-40B4-BE49-F238E27FC236}">
                <a16:creationId xmlns:a16="http://schemas.microsoft.com/office/drawing/2014/main" id="{4CD3C6FA-E4F3-48AE-BC5D-92194FEB3081}"/>
              </a:ext>
            </a:extLst>
          </p:cNvPr>
          <p:cNvSpPr txBox="1">
            <a:spLocks/>
          </p:cNvSpPr>
          <p:nvPr/>
        </p:nvSpPr>
        <p:spPr>
          <a:xfrm>
            <a:off x="4014663" y="1817927"/>
            <a:ext cx="16348322"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spTree>
    <p:extLst>
      <p:ext uri="{BB962C8B-B14F-4D97-AF65-F5344CB8AC3E}">
        <p14:creationId xmlns:p14="http://schemas.microsoft.com/office/powerpoint/2010/main" val="2285507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2">
            <a:extLst>
              <a:ext uri="{FF2B5EF4-FFF2-40B4-BE49-F238E27FC236}">
                <a16:creationId xmlns:a16="http://schemas.microsoft.com/office/drawing/2014/main" id="{918CA872-9690-458C-825B-77277ABD05B2}"/>
              </a:ext>
            </a:extLst>
          </p:cNvPr>
          <p:cNvSpPr txBox="1">
            <a:spLocks/>
          </p:cNvSpPr>
          <p:nvPr/>
        </p:nvSpPr>
        <p:spPr>
          <a:xfrm>
            <a:off x="0" y="994545"/>
            <a:ext cx="24377649" cy="960810"/>
          </a:xfrm>
          <a:prstGeom prst="rect">
            <a:avLst/>
          </a:prstGeom>
        </p:spPr>
        <p:txBody>
          <a:bodyPr vert="horz" lIns="0" tIns="91422" rIns="182843" bIns="91422" rtlCol="0">
            <a:normAutofit fontScale="62500" lnSpcReduction="20000"/>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s-MX" dirty="0">
                <a:latin typeface="Helvetica neue light"/>
              </a:rPr>
              <a:t>Recomendaciones (cont.)</a:t>
            </a:r>
          </a:p>
        </p:txBody>
      </p:sp>
      <p:sp>
        <p:nvSpPr>
          <p:cNvPr id="2"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491F289-8CBB-497E-A8FB-3AC21CAD9F2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5" name="Slide Number">
            <a:extLst>
              <a:ext uri="{FF2B5EF4-FFF2-40B4-BE49-F238E27FC236}">
                <a16:creationId xmlns:a16="http://schemas.microsoft.com/office/drawing/2014/main" id="{2AA2E0B4-924B-4EE1-925F-2EE4566C18D9}"/>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43</a:t>
            </a:fld>
            <a:endParaRPr lang="es-MX" dirty="0"/>
          </a:p>
        </p:txBody>
      </p:sp>
      <p:sp>
        <p:nvSpPr>
          <p:cNvPr id="4" name="Text Placeholder 20">
            <a:extLst>
              <a:ext uri="{FF2B5EF4-FFF2-40B4-BE49-F238E27FC236}">
                <a16:creationId xmlns:a16="http://schemas.microsoft.com/office/drawing/2014/main" id="{4CD3C6FA-E4F3-48AE-BC5D-92194FEB3081}"/>
              </a:ext>
            </a:extLst>
          </p:cNvPr>
          <p:cNvSpPr txBox="1">
            <a:spLocks/>
          </p:cNvSpPr>
          <p:nvPr/>
        </p:nvSpPr>
        <p:spPr>
          <a:xfrm>
            <a:off x="4014663" y="1817927"/>
            <a:ext cx="16348322"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sp>
        <p:nvSpPr>
          <p:cNvPr id="6" name="TextBox 5">
            <a:extLst>
              <a:ext uri="{FF2B5EF4-FFF2-40B4-BE49-F238E27FC236}">
                <a16:creationId xmlns:a16="http://schemas.microsoft.com/office/drawing/2014/main" id="{3990990E-D3A2-4C67-B5A8-8ADD044FC9C8}"/>
              </a:ext>
            </a:extLst>
          </p:cNvPr>
          <p:cNvSpPr txBox="1"/>
          <p:nvPr/>
        </p:nvSpPr>
        <p:spPr>
          <a:xfrm>
            <a:off x="1803220" y="3057914"/>
            <a:ext cx="21566734" cy="3209106"/>
          </a:xfrm>
          <a:prstGeom prst="rect">
            <a:avLst/>
          </a:prstGeom>
          <a:noFill/>
        </p:spPr>
        <p:txBody>
          <a:bodyPr wrap="square" lIns="243796" tIns="121899" rIns="243796" bIns="121899" rtlCol="0">
            <a:spAutoFit/>
          </a:bodyPr>
          <a:lstStyle/>
          <a:p>
            <a:pPr>
              <a:lnSpc>
                <a:spcPts val="3900"/>
              </a:lnSpc>
            </a:pPr>
            <a:r>
              <a:rPr lang="es-MX" sz="3000" dirty="0">
                <a:latin typeface="Lato Light" charset="0"/>
                <a:ea typeface="Lato Light" charset="0"/>
                <a:cs typeface="Lato Light" charset="0"/>
              </a:rPr>
              <a:t>De los 44 candidatos evaluados para la Presidencia, hay dos candidatos que presentan un alto nivel de reconocimiento y cuyos intervalos de confianza no se traslapan con los otros 42 candidatos. Dichos candidatos son Porfirio Muñoz Ledo y Mario Delgado. Éstos dos candidatos pasan de forma clara a la encuesta pública abierta. Sin embargo, en tercer lugar existen 7 candidatos empatados, ya que sus intervalos de confianza se traslapan entre sí.</a:t>
            </a:r>
          </a:p>
          <a:p>
            <a:pPr>
              <a:lnSpc>
                <a:spcPts val="3900"/>
              </a:lnSpc>
            </a:pPr>
            <a:endParaRPr lang="es-MX" sz="3000" dirty="0">
              <a:latin typeface="Lato Light" charset="0"/>
              <a:ea typeface="Lato Light" charset="0"/>
              <a:cs typeface="Lato Light" charset="0"/>
            </a:endParaRPr>
          </a:p>
          <a:p>
            <a:pPr>
              <a:lnSpc>
                <a:spcPts val="3900"/>
              </a:lnSpc>
            </a:pPr>
            <a:endParaRPr lang="es-MX" sz="3000" dirty="0">
              <a:latin typeface="Lato Light" charset="0"/>
              <a:ea typeface="Lato Light" charset="0"/>
              <a:cs typeface="Lato Light" charset="0"/>
            </a:endParaRPr>
          </a:p>
        </p:txBody>
      </p:sp>
      <p:sp>
        <p:nvSpPr>
          <p:cNvPr id="9" name="Rectángulo redondeado 7">
            <a:extLst>
              <a:ext uri="{FF2B5EF4-FFF2-40B4-BE49-F238E27FC236}">
                <a16:creationId xmlns:a16="http://schemas.microsoft.com/office/drawing/2014/main" id="{6C5E931F-F054-4B44-9BF8-AB040267607E}"/>
              </a:ext>
            </a:extLst>
          </p:cNvPr>
          <p:cNvSpPr/>
          <p:nvPr/>
        </p:nvSpPr>
        <p:spPr>
          <a:xfrm>
            <a:off x="1397106" y="3154763"/>
            <a:ext cx="267152" cy="960810"/>
          </a:xfrm>
          <a:prstGeom prst="roundRect">
            <a:avLst>
              <a:gd name="adj" fmla="val 50000"/>
            </a:avLst>
          </a:prstGeom>
          <a:solidFill>
            <a:srgbClr val="2D4A5C"/>
          </a:solidFill>
          <a:ln>
            <a:solidFill>
              <a:srgbClr val="2D4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pic>
        <p:nvPicPr>
          <p:cNvPr id="12" name="Imagen 6">
            <a:extLst>
              <a:ext uri="{FF2B5EF4-FFF2-40B4-BE49-F238E27FC236}">
                <a16:creationId xmlns:a16="http://schemas.microsoft.com/office/drawing/2014/main" id="{68382731-F37B-4004-BA32-E1CBC96AC0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48938" y="5779794"/>
            <a:ext cx="12879775" cy="5738129"/>
          </a:xfrm>
          <a:prstGeom prst="rect">
            <a:avLst/>
          </a:prstGeom>
          <a:noFill/>
        </p:spPr>
      </p:pic>
    </p:spTree>
    <p:extLst>
      <p:ext uri="{BB962C8B-B14F-4D97-AF65-F5344CB8AC3E}">
        <p14:creationId xmlns:p14="http://schemas.microsoft.com/office/powerpoint/2010/main" val="2135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Box 515">
            <a:extLst>
              <a:ext uri="{FF2B5EF4-FFF2-40B4-BE49-F238E27FC236}">
                <a16:creationId xmlns:a16="http://schemas.microsoft.com/office/drawing/2014/main" id="{12C094FE-D04F-430C-924A-9AF80F9D5A7C}"/>
              </a:ext>
            </a:extLst>
          </p:cNvPr>
          <p:cNvSpPr txBox="1"/>
          <p:nvPr/>
        </p:nvSpPr>
        <p:spPr>
          <a:xfrm>
            <a:off x="1803220" y="3057914"/>
            <a:ext cx="21566734" cy="3209106"/>
          </a:xfrm>
          <a:prstGeom prst="rect">
            <a:avLst/>
          </a:prstGeom>
          <a:noFill/>
        </p:spPr>
        <p:txBody>
          <a:bodyPr wrap="square" lIns="243796" tIns="121899" rIns="243796" bIns="121899" rtlCol="0">
            <a:spAutoFit/>
          </a:bodyPr>
          <a:lstStyle/>
          <a:p>
            <a:pPr>
              <a:lnSpc>
                <a:spcPts val="3900"/>
              </a:lnSpc>
            </a:pPr>
            <a:r>
              <a:rPr lang="es-MX" sz="3000" dirty="0">
                <a:latin typeface="Lato Light" charset="0"/>
                <a:ea typeface="Lato Light" charset="0"/>
                <a:cs typeface="Lato Light" charset="0"/>
              </a:rPr>
              <a:t>Si sólo se considerara el criterio metodológico, los 7 candidatos empatados en tercer lugar tendrían que participar en la encuesta pública abierta, pero esto afectaría el criterio de paridad de género. Por ello, para respetar el principio de paridad de género se recomienda que sólo entren los dos candidatos con mayor nivel de reconocimiento, además de las 3 candidatas que pasaron de forma automática.</a:t>
            </a:r>
          </a:p>
          <a:p>
            <a:pPr>
              <a:lnSpc>
                <a:spcPts val="3900"/>
              </a:lnSpc>
            </a:pPr>
            <a:endParaRPr lang="es-MX" sz="3000" dirty="0">
              <a:latin typeface="Lato Light" charset="0"/>
              <a:ea typeface="Lato Light" charset="0"/>
              <a:cs typeface="Lato Light" charset="0"/>
            </a:endParaRPr>
          </a:p>
          <a:p>
            <a:pPr>
              <a:lnSpc>
                <a:spcPts val="3900"/>
              </a:lnSpc>
            </a:pPr>
            <a:r>
              <a:rPr lang="es-MX" sz="3000" dirty="0">
                <a:latin typeface="Lato Light" charset="0"/>
                <a:ea typeface="Lato Light" charset="0"/>
                <a:cs typeface="Lato Light" charset="0"/>
              </a:rPr>
              <a:t>Lo anterior implica que los candidatos y candidatas que participarían en la encuesta pública abierta para la Presidencia son:</a:t>
            </a:r>
          </a:p>
        </p:txBody>
      </p:sp>
      <p:sp>
        <p:nvSpPr>
          <p:cNvPr id="7" name="Marcador de texto 2">
            <a:extLst>
              <a:ext uri="{FF2B5EF4-FFF2-40B4-BE49-F238E27FC236}">
                <a16:creationId xmlns:a16="http://schemas.microsoft.com/office/drawing/2014/main" id="{918CA872-9690-458C-825B-77277ABD05B2}"/>
              </a:ext>
            </a:extLst>
          </p:cNvPr>
          <p:cNvSpPr txBox="1">
            <a:spLocks/>
          </p:cNvSpPr>
          <p:nvPr/>
        </p:nvSpPr>
        <p:spPr>
          <a:xfrm>
            <a:off x="0" y="994545"/>
            <a:ext cx="24377649" cy="960810"/>
          </a:xfrm>
          <a:prstGeom prst="rect">
            <a:avLst/>
          </a:prstGeom>
        </p:spPr>
        <p:txBody>
          <a:bodyPr vert="horz" lIns="0" tIns="91422" rIns="182843" bIns="91422" rtlCol="0">
            <a:normAutofit fontScale="62500" lnSpcReduction="20000"/>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s-MX" dirty="0">
                <a:latin typeface="Helvetica neue light"/>
              </a:rPr>
              <a:t>Recomendaciones</a:t>
            </a:r>
          </a:p>
        </p:txBody>
      </p:sp>
      <p:sp>
        <p:nvSpPr>
          <p:cNvPr id="3" name="Rectángulo redondeado 7">
            <a:extLst>
              <a:ext uri="{FF2B5EF4-FFF2-40B4-BE49-F238E27FC236}">
                <a16:creationId xmlns:a16="http://schemas.microsoft.com/office/drawing/2014/main" id="{D7B5FF8E-E204-4B1E-8BE2-DE6540A47EAD}"/>
              </a:ext>
            </a:extLst>
          </p:cNvPr>
          <p:cNvSpPr/>
          <p:nvPr/>
        </p:nvSpPr>
        <p:spPr>
          <a:xfrm>
            <a:off x="1397106" y="3154763"/>
            <a:ext cx="267152" cy="960810"/>
          </a:xfrm>
          <a:prstGeom prst="roundRect">
            <a:avLst>
              <a:gd name="adj" fmla="val 50000"/>
            </a:avLst>
          </a:prstGeom>
          <a:solidFill>
            <a:srgbClr val="2D4A5C"/>
          </a:solidFill>
          <a:ln>
            <a:solidFill>
              <a:srgbClr val="2D4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2"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491F289-8CBB-497E-A8FB-3AC21CAD9F2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5" name="Slide Number">
            <a:extLst>
              <a:ext uri="{FF2B5EF4-FFF2-40B4-BE49-F238E27FC236}">
                <a16:creationId xmlns:a16="http://schemas.microsoft.com/office/drawing/2014/main" id="{2AA2E0B4-924B-4EE1-925F-2EE4566C18D9}"/>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44</a:t>
            </a:fld>
            <a:endParaRPr lang="es-MX" dirty="0"/>
          </a:p>
        </p:txBody>
      </p:sp>
      <p:sp>
        <p:nvSpPr>
          <p:cNvPr id="4" name="Text Placeholder 20">
            <a:extLst>
              <a:ext uri="{FF2B5EF4-FFF2-40B4-BE49-F238E27FC236}">
                <a16:creationId xmlns:a16="http://schemas.microsoft.com/office/drawing/2014/main" id="{4CD3C6FA-E4F3-48AE-BC5D-92194FEB3081}"/>
              </a:ext>
            </a:extLst>
          </p:cNvPr>
          <p:cNvSpPr txBox="1">
            <a:spLocks/>
          </p:cNvSpPr>
          <p:nvPr/>
        </p:nvSpPr>
        <p:spPr>
          <a:xfrm>
            <a:off x="4014663" y="1817927"/>
            <a:ext cx="16348322"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pic>
        <p:nvPicPr>
          <p:cNvPr id="6" name="Picture 5">
            <a:extLst>
              <a:ext uri="{FF2B5EF4-FFF2-40B4-BE49-F238E27FC236}">
                <a16:creationId xmlns:a16="http://schemas.microsoft.com/office/drawing/2014/main" id="{BD88ED99-721C-4DC2-9F8A-4C6E6388228B}"/>
              </a:ext>
            </a:extLst>
          </p:cNvPr>
          <p:cNvPicPr>
            <a:picLocks noChangeAspect="1"/>
          </p:cNvPicPr>
          <p:nvPr/>
        </p:nvPicPr>
        <p:blipFill>
          <a:blip r:embed="rId2"/>
          <a:stretch>
            <a:fillRect/>
          </a:stretch>
        </p:blipFill>
        <p:spPr>
          <a:xfrm>
            <a:off x="5119812" y="6858000"/>
            <a:ext cx="14138024" cy="3821894"/>
          </a:xfrm>
          <a:prstGeom prst="rect">
            <a:avLst/>
          </a:prstGeom>
        </p:spPr>
      </p:pic>
    </p:spTree>
    <p:extLst>
      <p:ext uri="{BB962C8B-B14F-4D97-AF65-F5344CB8AC3E}">
        <p14:creationId xmlns:p14="http://schemas.microsoft.com/office/powerpoint/2010/main" val="3051747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Box 515">
            <a:extLst>
              <a:ext uri="{FF2B5EF4-FFF2-40B4-BE49-F238E27FC236}">
                <a16:creationId xmlns:a16="http://schemas.microsoft.com/office/drawing/2014/main" id="{12C094FE-D04F-430C-924A-9AF80F9D5A7C}"/>
              </a:ext>
            </a:extLst>
          </p:cNvPr>
          <p:cNvSpPr txBox="1"/>
          <p:nvPr/>
        </p:nvSpPr>
        <p:spPr>
          <a:xfrm>
            <a:off x="1803220" y="3057914"/>
            <a:ext cx="21566734" cy="4209380"/>
          </a:xfrm>
          <a:prstGeom prst="rect">
            <a:avLst/>
          </a:prstGeom>
          <a:noFill/>
        </p:spPr>
        <p:txBody>
          <a:bodyPr wrap="square" lIns="243796" tIns="121899" rIns="243796" bIns="121899" rtlCol="0">
            <a:spAutoFit/>
          </a:bodyPr>
          <a:lstStyle/>
          <a:p>
            <a:pPr>
              <a:lnSpc>
                <a:spcPts val="3900"/>
              </a:lnSpc>
            </a:pPr>
            <a:r>
              <a:rPr lang="es-MX" sz="3000" dirty="0">
                <a:latin typeface="Lato Light" charset="0"/>
                <a:ea typeface="Lato Light" charset="0"/>
                <a:cs typeface="Lato Light" charset="0"/>
              </a:rPr>
              <a:t>En el caso de las candidaturas a la Secretaría General, se registraron un total de 53 candidaturas, de las cuales 37 corresponden a hombres y 16 a mujeres. En este escenario, nadie tuvo pase directo, por lo que se incluyeron en la evaluación de la encuesta de reconocimiento la totalidad de las 53 candidaturas.</a:t>
            </a:r>
          </a:p>
          <a:p>
            <a:pPr>
              <a:lnSpc>
                <a:spcPts val="3900"/>
              </a:lnSpc>
            </a:pPr>
            <a:endParaRPr lang="es-MX" sz="3000" dirty="0">
              <a:latin typeface="Lato Light" charset="0"/>
              <a:ea typeface="Lato Light" charset="0"/>
              <a:cs typeface="Lato Light" charset="0"/>
            </a:endParaRPr>
          </a:p>
          <a:p>
            <a:pPr>
              <a:lnSpc>
                <a:spcPts val="3900"/>
              </a:lnSpc>
            </a:pPr>
            <a:r>
              <a:rPr lang="es-MX" sz="3000" dirty="0">
                <a:latin typeface="Lato Light" charset="0"/>
                <a:ea typeface="Lato Light" charset="0"/>
                <a:cs typeface="Lato Light" charset="0"/>
              </a:rPr>
              <a:t>De las 53 candidaturas a la Secretaría General evaluadas en la encuesta de reconocimiento, se presentó un empate en el primer lugar entre 4 candidatos y una candidata. </a:t>
            </a:r>
          </a:p>
          <a:p>
            <a:pPr>
              <a:lnSpc>
                <a:spcPts val="3900"/>
              </a:lnSpc>
            </a:pPr>
            <a:endParaRPr lang="es-MX" sz="3000" dirty="0">
              <a:latin typeface="Lato Light" charset="0"/>
              <a:ea typeface="Lato Light" charset="0"/>
              <a:cs typeface="Lato Light" charset="0"/>
            </a:endParaRPr>
          </a:p>
          <a:p>
            <a:pPr>
              <a:lnSpc>
                <a:spcPts val="3900"/>
              </a:lnSpc>
            </a:pPr>
            <a:endParaRPr lang="es-MX" sz="3000" dirty="0">
              <a:latin typeface="Lato Light" charset="0"/>
              <a:ea typeface="Lato Light" charset="0"/>
              <a:cs typeface="Lato Light" charset="0"/>
            </a:endParaRPr>
          </a:p>
        </p:txBody>
      </p:sp>
      <p:sp>
        <p:nvSpPr>
          <p:cNvPr id="7" name="Marcador de texto 2">
            <a:extLst>
              <a:ext uri="{FF2B5EF4-FFF2-40B4-BE49-F238E27FC236}">
                <a16:creationId xmlns:a16="http://schemas.microsoft.com/office/drawing/2014/main" id="{918CA872-9690-458C-825B-77277ABD05B2}"/>
              </a:ext>
            </a:extLst>
          </p:cNvPr>
          <p:cNvSpPr txBox="1">
            <a:spLocks/>
          </p:cNvSpPr>
          <p:nvPr/>
        </p:nvSpPr>
        <p:spPr>
          <a:xfrm>
            <a:off x="0" y="994545"/>
            <a:ext cx="24377649" cy="960810"/>
          </a:xfrm>
          <a:prstGeom prst="rect">
            <a:avLst/>
          </a:prstGeom>
        </p:spPr>
        <p:txBody>
          <a:bodyPr vert="horz" lIns="0" tIns="91422" rIns="182843" bIns="91422" rtlCol="0">
            <a:normAutofit fontScale="62500" lnSpcReduction="20000"/>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s-MX" dirty="0">
                <a:latin typeface="Helvetica neue light"/>
              </a:rPr>
              <a:t>Recomendaciones</a:t>
            </a:r>
          </a:p>
        </p:txBody>
      </p:sp>
      <p:sp>
        <p:nvSpPr>
          <p:cNvPr id="3" name="Rectángulo redondeado 7">
            <a:extLst>
              <a:ext uri="{FF2B5EF4-FFF2-40B4-BE49-F238E27FC236}">
                <a16:creationId xmlns:a16="http://schemas.microsoft.com/office/drawing/2014/main" id="{D7B5FF8E-E204-4B1E-8BE2-DE6540A47EAD}"/>
              </a:ext>
            </a:extLst>
          </p:cNvPr>
          <p:cNvSpPr/>
          <p:nvPr/>
        </p:nvSpPr>
        <p:spPr>
          <a:xfrm>
            <a:off x="1397106" y="3154763"/>
            <a:ext cx="267152" cy="960810"/>
          </a:xfrm>
          <a:prstGeom prst="roundRect">
            <a:avLst>
              <a:gd name="adj" fmla="val 50000"/>
            </a:avLst>
          </a:prstGeom>
          <a:solidFill>
            <a:srgbClr val="2D4A5C"/>
          </a:solidFill>
          <a:ln>
            <a:solidFill>
              <a:srgbClr val="2D4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2"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491F289-8CBB-497E-A8FB-3AC21CAD9F2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5" name="Slide Number">
            <a:extLst>
              <a:ext uri="{FF2B5EF4-FFF2-40B4-BE49-F238E27FC236}">
                <a16:creationId xmlns:a16="http://schemas.microsoft.com/office/drawing/2014/main" id="{2AA2E0B4-924B-4EE1-925F-2EE4566C18D9}"/>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45</a:t>
            </a:fld>
            <a:endParaRPr lang="es-MX" dirty="0"/>
          </a:p>
        </p:txBody>
      </p:sp>
      <p:sp>
        <p:nvSpPr>
          <p:cNvPr id="4" name="Text Placeholder 20">
            <a:extLst>
              <a:ext uri="{FF2B5EF4-FFF2-40B4-BE49-F238E27FC236}">
                <a16:creationId xmlns:a16="http://schemas.microsoft.com/office/drawing/2014/main" id="{4CD3C6FA-E4F3-48AE-BC5D-92194FEB3081}"/>
              </a:ext>
            </a:extLst>
          </p:cNvPr>
          <p:cNvSpPr txBox="1">
            <a:spLocks/>
          </p:cNvSpPr>
          <p:nvPr/>
        </p:nvSpPr>
        <p:spPr>
          <a:xfrm>
            <a:off x="4014663" y="1817927"/>
            <a:ext cx="16348322"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pic>
        <p:nvPicPr>
          <p:cNvPr id="8" name="Imagen 7">
            <a:extLst>
              <a:ext uri="{FF2B5EF4-FFF2-40B4-BE49-F238E27FC236}">
                <a16:creationId xmlns:a16="http://schemas.microsoft.com/office/drawing/2014/main" id="{682F2F24-958D-4283-86DC-EE310637C1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23559" y="6645560"/>
            <a:ext cx="14730532" cy="5308346"/>
          </a:xfrm>
          <a:prstGeom prst="rect">
            <a:avLst/>
          </a:prstGeom>
          <a:noFill/>
        </p:spPr>
      </p:pic>
    </p:spTree>
    <p:extLst>
      <p:ext uri="{BB962C8B-B14F-4D97-AF65-F5344CB8AC3E}">
        <p14:creationId xmlns:p14="http://schemas.microsoft.com/office/powerpoint/2010/main" val="2032288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Box 515">
            <a:extLst>
              <a:ext uri="{FF2B5EF4-FFF2-40B4-BE49-F238E27FC236}">
                <a16:creationId xmlns:a16="http://schemas.microsoft.com/office/drawing/2014/main" id="{12C094FE-D04F-430C-924A-9AF80F9D5A7C}"/>
              </a:ext>
            </a:extLst>
          </p:cNvPr>
          <p:cNvSpPr txBox="1"/>
          <p:nvPr/>
        </p:nvSpPr>
        <p:spPr>
          <a:xfrm>
            <a:off x="1803220" y="3057914"/>
            <a:ext cx="21566734" cy="5209653"/>
          </a:xfrm>
          <a:prstGeom prst="rect">
            <a:avLst/>
          </a:prstGeom>
          <a:noFill/>
        </p:spPr>
        <p:txBody>
          <a:bodyPr wrap="square" lIns="243796" tIns="121899" rIns="243796" bIns="121899" rtlCol="0">
            <a:spAutoFit/>
          </a:bodyPr>
          <a:lstStyle/>
          <a:p>
            <a:pPr>
              <a:lnSpc>
                <a:spcPts val="3900"/>
              </a:lnSpc>
            </a:pPr>
            <a:r>
              <a:rPr lang="es-MX" sz="3000" dirty="0">
                <a:latin typeface="Lato Light" charset="0"/>
                <a:ea typeface="Lato Light" charset="0"/>
                <a:cs typeface="Lato Light" charset="0"/>
              </a:rPr>
              <a:t>Si sólo se considerara el criterio metodológico, estos 4 candidatos y la única candidata con mayores niveles de reconocimiento tendrían que participar en la encuesta pública abierta. Sin embargo, se violaría el criterio de paridad de género.</a:t>
            </a:r>
          </a:p>
          <a:p>
            <a:pPr>
              <a:lnSpc>
                <a:spcPts val="3900"/>
              </a:lnSpc>
            </a:pPr>
            <a:endParaRPr lang="es-MX" sz="3000" dirty="0">
              <a:latin typeface="Lato Light" charset="0"/>
              <a:ea typeface="Lato Light" charset="0"/>
              <a:cs typeface="Lato Light" charset="0"/>
            </a:endParaRPr>
          </a:p>
          <a:p>
            <a:pPr>
              <a:lnSpc>
                <a:spcPts val="3900"/>
              </a:lnSpc>
            </a:pPr>
            <a:r>
              <a:rPr lang="es-MX" sz="3000" dirty="0">
                <a:latin typeface="Lato Light" charset="0"/>
                <a:ea typeface="Lato Light" charset="0"/>
                <a:cs typeface="Lato Light" charset="0"/>
              </a:rPr>
              <a:t>Para cumplir con el principio de paridad de género, se recomienda incorporar a las siguientes candidatas mejor evaluadas en la encuesta de reconocimiento. No obstante, al revisar quiénes son las candidatas que tendrían que incorporarse, los resultados de la encuesta muestran que existe un empate entre 8 candidatas en el segundo lugar –sólo considerando a las mujeres-.</a:t>
            </a:r>
          </a:p>
          <a:p>
            <a:pPr>
              <a:lnSpc>
                <a:spcPts val="3900"/>
              </a:lnSpc>
            </a:pPr>
            <a:endParaRPr lang="es-MX" sz="3000" dirty="0">
              <a:latin typeface="Lato Light" charset="0"/>
              <a:ea typeface="Lato Light" charset="0"/>
              <a:cs typeface="Lato Light" charset="0"/>
            </a:endParaRPr>
          </a:p>
          <a:p>
            <a:pPr>
              <a:lnSpc>
                <a:spcPts val="3900"/>
              </a:lnSpc>
            </a:pPr>
            <a:endParaRPr lang="es-MX" sz="3000" dirty="0">
              <a:latin typeface="Lato Light" charset="0"/>
              <a:ea typeface="Lato Light" charset="0"/>
              <a:cs typeface="Lato Light" charset="0"/>
            </a:endParaRPr>
          </a:p>
        </p:txBody>
      </p:sp>
      <p:sp>
        <p:nvSpPr>
          <p:cNvPr id="7" name="Marcador de texto 2">
            <a:extLst>
              <a:ext uri="{FF2B5EF4-FFF2-40B4-BE49-F238E27FC236}">
                <a16:creationId xmlns:a16="http://schemas.microsoft.com/office/drawing/2014/main" id="{918CA872-9690-458C-825B-77277ABD05B2}"/>
              </a:ext>
            </a:extLst>
          </p:cNvPr>
          <p:cNvSpPr txBox="1">
            <a:spLocks/>
          </p:cNvSpPr>
          <p:nvPr/>
        </p:nvSpPr>
        <p:spPr>
          <a:xfrm>
            <a:off x="0" y="994545"/>
            <a:ext cx="24377649" cy="960810"/>
          </a:xfrm>
          <a:prstGeom prst="rect">
            <a:avLst/>
          </a:prstGeom>
        </p:spPr>
        <p:txBody>
          <a:bodyPr vert="horz" lIns="0" tIns="91422" rIns="182843" bIns="91422" rtlCol="0">
            <a:normAutofit fontScale="62500" lnSpcReduction="20000"/>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s-MX" dirty="0">
                <a:latin typeface="Helvetica neue light"/>
              </a:rPr>
              <a:t>Recomendaciones</a:t>
            </a:r>
          </a:p>
        </p:txBody>
      </p:sp>
      <p:sp>
        <p:nvSpPr>
          <p:cNvPr id="3" name="Rectángulo redondeado 7">
            <a:extLst>
              <a:ext uri="{FF2B5EF4-FFF2-40B4-BE49-F238E27FC236}">
                <a16:creationId xmlns:a16="http://schemas.microsoft.com/office/drawing/2014/main" id="{D7B5FF8E-E204-4B1E-8BE2-DE6540A47EAD}"/>
              </a:ext>
            </a:extLst>
          </p:cNvPr>
          <p:cNvSpPr/>
          <p:nvPr/>
        </p:nvSpPr>
        <p:spPr>
          <a:xfrm>
            <a:off x="1397106" y="3154763"/>
            <a:ext cx="267152" cy="960810"/>
          </a:xfrm>
          <a:prstGeom prst="roundRect">
            <a:avLst>
              <a:gd name="adj" fmla="val 50000"/>
            </a:avLst>
          </a:prstGeom>
          <a:solidFill>
            <a:srgbClr val="2D4A5C"/>
          </a:solidFill>
          <a:ln>
            <a:solidFill>
              <a:srgbClr val="2D4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2"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491F289-8CBB-497E-A8FB-3AC21CAD9F2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5" name="Slide Number">
            <a:extLst>
              <a:ext uri="{FF2B5EF4-FFF2-40B4-BE49-F238E27FC236}">
                <a16:creationId xmlns:a16="http://schemas.microsoft.com/office/drawing/2014/main" id="{2AA2E0B4-924B-4EE1-925F-2EE4566C18D9}"/>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46</a:t>
            </a:fld>
            <a:endParaRPr lang="es-MX" dirty="0"/>
          </a:p>
        </p:txBody>
      </p:sp>
      <p:sp>
        <p:nvSpPr>
          <p:cNvPr id="4" name="Text Placeholder 20">
            <a:extLst>
              <a:ext uri="{FF2B5EF4-FFF2-40B4-BE49-F238E27FC236}">
                <a16:creationId xmlns:a16="http://schemas.microsoft.com/office/drawing/2014/main" id="{4CD3C6FA-E4F3-48AE-BC5D-92194FEB3081}"/>
              </a:ext>
            </a:extLst>
          </p:cNvPr>
          <p:cNvSpPr txBox="1">
            <a:spLocks/>
          </p:cNvSpPr>
          <p:nvPr/>
        </p:nvSpPr>
        <p:spPr>
          <a:xfrm>
            <a:off x="4014663" y="1817927"/>
            <a:ext cx="16348322"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pic>
        <p:nvPicPr>
          <p:cNvPr id="8" name="Imagen 2">
            <a:extLst>
              <a:ext uri="{FF2B5EF4-FFF2-40B4-BE49-F238E27FC236}">
                <a16:creationId xmlns:a16="http://schemas.microsoft.com/office/drawing/2014/main" id="{E0E93772-9678-4724-888F-BC17F87062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58476" y="7104185"/>
            <a:ext cx="11260699" cy="4983919"/>
          </a:xfrm>
          <a:prstGeom prst="rect">
            <a:avLst/>
          </a:prstGeom>
          <a:noFill/>
        </p:spPr>
      </p:pic>
    </p:spTree>
    <p:extLst>
      <p:ext uri="{BB962C8B-B14F-4D97-AF65-F5344CB8AC3E}">
        <p14:creationId xmlns:p14="http://schemas.microsoft.com/office/powerpoint/2010/main" val="2123673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Box 515">
            <a:extLst>
              <a:ext uri="{FF2B5EF4-FFF2-40B4-BE49-F238E27FC236}">
                <a16:creationId xmlns:a16="http://schemas.microsoft.com/office/drawing/2014/main" id="{12C094FE-D04F-430C-924A-9AF80F9D5A7C}"/>
              </a:ext>
            </a:extLst>
          </p:cNvPr>
          <p:cNvSpPr txBox="1"/>
          <p:nvPr/>
        </p:nvSpPr>
        <p:spPr>
          <a:xfrm>
            <a:off x="1803220" y="3057914"/>
            <a:ext cx="21566734" cy="3209106"/>
          </a:xfrm>
          <a:prstGeom prst="rect">
            <a:avLst/>
          </a:prstGeom>
          <a:noFill/>
        </p:spPr>
        <p:txBody>
          <a:bodyPr wrap="square" lIns="243796" tIns="121899" rIns="243796" bIns="121899" rtlCol="0">
            <a:spAutoFit/>
          </a:bodyPr>
          <a:lstStyle/>
          <a:p>
            <a:pPr>
              <a:lnSpc>
                <a:spcPts val="3900"/>
              </a:lnSpc>
            </a:pPr>
            <a:r>
              <a:rPr lang="es-MX" sz="3000" dirty="0">
                <a:latin typeface="Lato Light" charset="0"/>
                <a:ea typeface="Lato Light" charset="0"/>
                <a:cs typeface="Lato Light" charset="0"/>
              </a:rPr>
              <a:t>Debido a que hay 8 candidatas empatadas en segundo lugar, se recomienda que se incluyan las 8 candidatas cuyos intervalos se traslapan, además de la candidata que se encuentra en primer lugar.</a:t>
            </a:r>
          </a:p>
          <a:p>
            <a:pPr>
              <a:lnSpc>
                <a:spcPts val="3900"/>
              </a:lnSpc>
            </a:pPr>
            <a:endParaRPr lang="es-MX" sz="3000" dirty="0">
              <a:latin typeface="Lato Light" charset="0"/>
              <a:ea typeface="Lato Light" charset="0"/>
              <a:cs typeface="Lato Light" charset="0"/>
            </a:endParaRPr>
          </a:p>
          <a:p>
            <a:pPr>
              <a:lnSpc>
                <a:spcPts val="3900"/>
              </a:lnSpc>
            </a:pPr>
            <a:r>
              <a:rPr lang="es-MX" sz="3000" dirty="0">
                <a:latin typeface="Lato Light" charset="0"/>
                <a:ea typeface="Lato Light" charset="0"/>
                <a:cs typeface="Lato Light" charset="0"/>
              </a:rPr>
              <a:t>Lo anterior implica que los candidatos y candidatas que participarían en la encuesta pública abierta para la Secretaría General son:</a:t>
            </a:r>
          </a:p>
          <a:p>
            <a:pPr>
              <a:lnSpc>
                <a:spcPts val="3900"/>
              </a:lnSpc>
            </a:pPr>
            <a:endParaRPr lang="es-MX" sz="3000" dirty="0">
              <a:latin typeface="Lato Light" charset="0"/>
              <a:ea typeface="Lato Light" charset="0"/>
              <a:cs typeface="Lato Light" charset="0"/>
            </a:endParaRPr>
          </a:p>
        </p:txBody>
      </p:sp>
      <p:sp>
        <p:nvSpPr>
          <p:cNvPr id="7" name="Marcador de texto 2">
            <a:extLst>
              <a:ext uri="{FF2B5EF4-FFF2-40B4-BE49-F238E27FC236}">
                <a16:creationId xmlns:a16="http://schemas.microsoft.com/office/drawing/2014/main" id="{918CA872-9690-458C-825B-77277ABD05B2}"/>
              </a:ext>
            </a:extLst>
          </p:cNvPr>
          <p:cNvSpPr txBox="1">
            <a:spLocks/>
          </p:cNvSpPr>
          <p:nvPr/>
        </p:nvSpPr>
        <p:spPr>
          <a:xfrm>
            <a:off x="0" y="994545"/>
            <a:ext cx="24377649" cy="960810"/>
          </a:xfrm>
          <a:prstGeom prst="rect">
            <a:avLst/>
          </a:prstGeom>
        </p:spPr>
        <p:txBody>
          <a:bodyPr vert="horz" lIns="0" tIns="91422" rIns="182843" bIns="91422" rtlCol="0">
            <a:normAutofit fontScale="62500" lnSpcReduction="20000"/>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s-MX" dirty="0">
                <a:latin typeface="Helvetica neue light"/>
              </a:rPr>
              <a:t>Recomendaciones</a:t>
            </a:r>
          </a:p>
        </p:txBody>
      </p:sp>
      <p:sp>
        <p:nvSpPr>
          <p:cNvPr id="3" name="Rectángulo redondeado 7">
            <a:extLst>
              <a:ext uri="{FF2B5EF4-FFF2-40B4-BE49-F238E27FC236}">
                <a16:creationId xmlns:a16="http://schemas.microsoft.com/office/drawing/2014/main" id="{D7B5FF8E-E204-4B1E-8BE2-DE6540A47EAD}"/>
              </a:ext>
            </a:extLst>
          </p:cNvPr>
          <p:cNvSpPr/>
          <p:nvPr/>
        </p:nvSpPr>
        <p:spPr>
          <a:xfrm>
            <a:off x="1397106" y="3154763"/>
            <a:ext cx="267152" cy="960810"/>
          </a:xfrm>
          <a:prstGeom prst="roundRect">
            <a:avLst>
              <a:gd name="adj" fmla="val 50000"/>
            </a:avLst>
          </a:prstGeom>
          <a:solidFill>
            <a:srgbClr val="2D4A5C"/>
          </a:solidFill>
          <a:ln>
            <a:solidFill>
              <a:srgbClr val="2D4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2"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0491F289-8CBB-497E-A8FB-3AC21CAD9F27}"/>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5" name="Slide Number">
            <a:extLst>
              <a:ext uri="{FF2B5EF4-FFF2-40B4-BE49-F238E27FC236}">
                <a16:creationId xmlns:a16="http://schemas.microsoft.com/office/drawing/2014/main" id="{2AA2E0B4-924B-4EE1-925F-2EE4566C18D9}"/>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47</a:t>
            </a:fld>
            <a:endParaRPr lang="es-MX" dirty="0"/>
          </a:p>
        </p:txBody>
      </p:sp>
      <p:sp>
        <p:nvSpPr>
          <p:cNvPr id="4" name="Text Placeholder 20">
            <a:extLst>
              <a:ext uri="{FF2B5EF4-FFF2-40B4-BE49-F238E27FC236}">
                <a16:creationId xmlns:a16="http://schemas.microsoft.com/office/drawing/2014/main" id="{4CD3C6FA-E4F3-48AE-BC5D-92194FEB3081}"/>
              </a:ext>
            </a:extLst>
          </p:cNvPr>
          <p:cNvSpPr txBox="1">
            <a:spLocks/>
          </p:cNvSpPr>
          <p:nvPr/>
        </p:nvSpPr>
        <p:spPr>
          <a:xfrm>
            <a:off x="4014663" y="1817927"/>
            <a:ext cx="16348322" cy="809933"/>
          </a:xfrm>
          <a:prstGeom prst="rect">
            <a:avLst/>
          </a:prstGeom>
          <a:noFill/>
        </p:spPr>
        <p:txBody>
          <a:bodyPr wrap="square" lIns="0" tIns="191950" rIns="0" bIns="19195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s-MX" sz="2666" dirty="0">
                <a:solidFill>
                  <a:srgbClr val="49545C"/>
                </a:solidFill>
                <a:latin typeface="Helvetica neue light"/>
              </a:rPr>
              <a:t>ENCUESTA DE RECONOCIMIENTO</a:t>
            </a:r>
          </a:p>
        </p:txBody>
      </p:sp>
      <p:pic>
        <p:nvPicPr>
          <p:cNvPr id="6" name="Picture 5">
            <a:extLst>
              <a:ext uri="{FF2B5EF4-FFF2-40B4-BE49-F238E27FC236}">
                <a16:creationId xmlns:a16="http://schemas.microsoft.com/office/drawing/2014/main" id="{172AC3ED-71DE-42AC-8DE2-2B87F0B4883F}"/>
              </a:ext>
            </a:extLst>
          </p:cNvPr>
          <p:cNvPicPr>
            <a:picLocks noChangeAspect="1"/>
          </p:cNvPicPr>
          <p:nvPr/>
        </p:nvPicPr>
        <p:blipFill>
          <a:blip r:embed="rId2"/>
          <a:stretch>
            <a:fillRect/>
          </a:stretch>
        </p:blipFill>
        <p:spPr>
          <a:xfrm>
            <a:off x="1049768" y="6697074"/>
            <a:ext cx="10774014" cy="4437704"/>
          </a:xfrm>
          <a:prstGeom prst="rect">
            <a:avLst/>
          </a:prstGeom>
        </p:spPr>
      </p:pic>
      <p:pic>
        <p:nvPicPr>
          <p:cNvPr id="8" name="Picture 7">
            <a:extLst>
              <a:ext uri="{FF2B5EF4-FFF2-40B4-BE49-F238E27FC236}">
                <a16:creationId xmlns:a16="http://schemas.microsoft.com/office/drawing/2014/main" id="{4F760822-6CC0-4710-9F80-DE07C0D0B8CC}"/>
              </a:ext>
            </a:extLst>
          </p:cNvPr>
          <p:cNvPicPr>
            <a:picLocks noChangeAspect="1"/>
          </p:cNvPicPr>
          <p:nvPr/>
        </p:nvPicPr>
        <p:blipFill>
          <a:blip r:embed="rId3"/>
          <a:stretch>
            <a:fillRect/>
          </a:stretch>
        </p:blipFill>
        <p:spPr>
          <a:xfrm>
            <a:off x="12034034" y="7185662"/>
            <a:ext cx="12091909" cy="3209105"/>
          </a:xfrm>
          <a:prstGeom prst="rect">
            <a:avLst/>
          </a:prstGeom>
        </p:spPr>
      </p:pic>
    </p:spTree>
    <p:extLst>
      <p:ext uri="{BB962C8B-B14F-4D97-AF65-F5344CB8AC3E}">
        <p14:creationId xmlns:p14="http://schemas.microsoft.com/office/powerpoint/2010/main" val="305295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2711E-8C93-4E34-B0C8-1C1F5A573872}"/>
              </a:ext>
            </a:extLst>
          </p:cNvPr>
          <p:cNvSpPr>
            <a:spLocks noChangeAspect="1"/>
          </p:cNvSpPr>
          <p:nvPr/>
        </p:nvSpPr>
        <p:spPr>
          <a:xfrm rot="16200000">
            <a:off x="5270666" y="-5270667"/>
            <a:ext cx="13836319" cy="24377652"/>
          </a:xfrm>
          <a:prstGeom prst="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2">
            <a:extLst>
              <a:ext uri="{FF2B5EF4-FFF2-40B4-BE49-F238E27FC236}">
                <a16:creationId xmlns:a16="http://schemas.microsoft.com/office/drawing/2014/main" id="{97E28759-9B46-4329-847D-C9F28C23A769}"/>
              </a:ext>
            </a:extLst>
          </p:cNvPr>
          <p:cNvSpPr>
            <a:spLocks/>
          </p:cNvSpPr>
          <p:nvPr/>
        </p:nvSpPr>
        <p:spPr bwMode="auto">
          <a:xfrm>
            <a:off x="14309416" y="7785751"/>
            <a:ext cx="2784994" cy="11182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6600" dirty="0">
                <a:solidFill>
                  <a:schemeClr val="bg1"/>
                </a:solidFill>
                <a:latin typeface="Helvetica neue light"/>
                <a:cs typeface="Raleway Regular"/>
              </a:rPr>
              <a:t>Anexos</a:t>
            </a:r>
            <a:endParaRPr lang="es-ES" sz="1600" dirty="0">
              <a:solidFill>
                <a:schemeClr val="bg1"/>
              </a:solidFill>
              <a:latin typeface="Helvetica neue light"/>
              <a:cs typeface="Raleway Regular"/>
            </a:endParaRPr>
          </a:p>
        </p:txBody>
      </p:sp>
      <p:sp>
        <p:nvSpPr>
          <p:cNvPr id="5" name="Line 5">
            <a:extLst>
              <a:ext uri="{FF2B5EF4-FFF2-40B4-BE49-F238E27FC236}">
                <a16:creationId xmlns:a16="http://schemas.microsoft.com/office/drawing/2014/main" id="{74EF35E6-0CBA-414B-82CB-4A3C45191D5F}"/>
              </a:ext>
            </a:extLst>
          </p:cNvPr>
          <p:cNvSpPr>
            <a:spLocks noChangeShapeType="1"/>
          </p:cNvSpPr>
          <p:nvPr/>
        </p:nvSpPr>
        <p:spPr bwMode="auto">
          <a:xfrm>
            <a:off x="12545545" y="6858000"/>
            <a:ext cx="6312726"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6000" dirty="0">
              <a:effectLst>
                <a:outerShdw blurRad="38100" dist="38100" dir="2700000" algn="tl">
                  <a:srgbClr val="DDDDDD"/>
                </a:outerShdw>
              </a:effectLst>
              <a:latin typeface="Gill Sans" charset="0"/>
              <a:cs typeface="Gill Sans" charset="0"/>
              <a:sym typeface="Gill Sans" charset="0"/>
            </a:endParaRPr>
          </a:p>
        </p:txBody>
      </p:sp>
      <p:sp>
        <p:nvSpPr>
          <p:cNvPr id="2" name="AutoShape 2">
            <a:extLst>
              <a:ext uri="{FF2B5EF4-FFF2-40B4-BE49-F238E27FC236}">
                <a16:creationId xmlns:a16="http://schemas.microsoft.com/office/drawing/2014/main" id="{E98F7449-9A7A-4CA4-85B3-8CEF136BA5BE}"/>
              </a:ext>
            </a:extLst>
          </p:cNvPr>
          <p:cNvSpPr>
            <a:spLocks/>
          </p:cNvSpPr>
          <p:nvPr/>
        </p:nvSpPr>
        <p:spPr bwMode="auto">
          <a:xfrm>
            <a:off x="14231957" y="3341706"/>
            <a:ext cx="2939907" cy="316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19900" dirty="0">
                <a:solidFill>
                  <a:schemeClr val="bg1"/>
                </a:solidFill>
                <a:latin typeface="Helvetica neue light"/>
                <a:cs typeface="Raleway Regular"/>
              </a:rPr>
              <a:t>11</a:t>
            </a:r>
            <a:endParaRPr lang="es-ES" sz="4400" dirty="0">
              <a:solidFill>
                <a:schemeClr val="bg1"/>
              </a:solidFill>
              <a:latin typeface="Helvetica neue light"/>
              <a:cs typeface="Raleway Regular"/>
            </a:endParaRPr>
          </a:p>
        </p:txBody>
      </p:sp>
    </p:spTree>
    <p:extLst>
      <p:ext uri="{BB962C8B-B14F-4D97-AF65-F5344CB8AC3E}">
        <p14:creationId xmlns:p14="http://schemas.microsoft.com/office/powerpoint/2010/main" val="2599273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Helvetica neue light"/>
              </a:rPr>
              <a:t>ANEXOS</a:t>
            </a:r>
          </a:p>
        </p:txBody>
      </p:sp>
      <p:pic>
        <p:nvPicPr>
          <p:cNvPr id="9" name="Picture Placeholder 8" descr="A screenshot of a social media post&#10;&#10;Description automatically generated">
            <a:extLst>
              <a:ext uri="{FF2B5EF4-FFF2-40B4-BE49-F238E27FC236}">
                <a16:creationId xmlns:a16="http://schemas.microsoft.com/office/drawing/2014/main" id="{8B1BB7D0-5163-46CE-86AF-108EF5D33576}"/>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rcRect l="6571" r="6571"/>
          <a:stretch>
            <a:fillRect/>
          </a:stretch>
        </p:blipFill>
        <p:spPr/>
      </p:pic>
      <p:sp>
        <p:nvSpPr>
          <p:cNvPr id="6" name="TextBox 5">
            <a:extLst>
              <a:ext uri="{FF2B5EF4-FFF2-40B4-BE49-F238E27FC236}">
                <a16:creationId xmlns:a16="http://schemas.microsoft.com/office/drawing/2014/main" id="{4DA0FCD6-7E90-4996-A4A3-28BC62B66D40}"/>
              </a:ext>
            </a:extLst>
          </p:cNvPr>
          <p:cNvSpPr txBox="1"/>
          <p:nvPr/>
        </p:nvSpPr>
        <p:spPr>
          <a:xfrm>
            <a:off x="6409592" y="3140386"/>
            <a:ext cx="12186138" cy="646331"/>
          </a:xfrm>
          <a:prstGeom prst="rect">
            <a:avLst/>
          </a:prstGeom>
          <a:noFill/>
        </p:spPr>
        <p:txBody>
          <a:bodyPr wrap="square">
            <a:spAutoFit/>
          </a:bodyPr>
          <a:lstStyle/>
          <a:p>
            <a:pPr algn="ctr"/>
            <a:r>
              <a:rPr lang="es-MX" dirty="0">
                <a:solidFill>
                  <a:srgbClr val="2D4A5C"/>
                </a:solidFill>
                <a:latin typeface="Helvetica neue light"/>
              </a:rPr>
              <a:t>ENCUESTA DE RECONOCIMIENTO</a:t>
            </a:r>
          </a:p>
        </p:txBody>
      </p:sp>
    </p:spTree>
    <p:extLst>
      <p:ext uri="{BB962C8B-B14F-4D97-AF65-F5344CB8AC3E}">
        <p14:creationId xmlns:p14="http://schemas.microsoft.com/office/powerpoint/2010/main" val="12488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2AB2B19-34E7-412A-88F7-A14E79EE9F89}"/>
              </a:ext>
            </a:extLst>
          </p:cNvPr>
          <p:cNvGrpSpPr/>
          <p:nvPr/>
        </p:nvGrpSpPr>
        <p:grpSpPr>
          <a:xfrm>
            <a:off x="-35173" y="-11512"/>
            <a:ext cx="4273067" cy="14927905"/>
            <a:chOff x="-3" y="-11512"/>
            <a:chExt cx="10950072" cy="14927905"/>
          </a:xfrm>
        </p:grpSpPr>
        <p:sp>
          <p:nvSpPr>
            <p:cNvPr id="16" name="Rectangle: Single Corner Snipped 15">
              <a:extLst>
                <a:ext uri="{FF2B5EF4-FFF2-40B4-BE49-F238E27FC236}">
                  <a16:creationId xmlns:a16="http://schemas.microsoft.com/office/drawing/2014/main" id="{5F3A022B-7C95-4419-A5CC-6810AF5CE721}"/>
                </a:ext>
              </a:extLst>
            </p:cNvPr>
            <p:cNvSpPr/>
            <p:nvPr/>
          </p:nvSpPr>
          <p:spPr>
            <a:xfrm>
              <a:off x="9752" y="-11512"/>
              <a:ext cx="10940317" cy="13716000"/>
            </a:xfrm>
            <a:prstGeom prst="snip1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7" name="Forma libre 25">
              <a:extLst>
                <a:ext uri="{FF2B5EF4-FFF2-40B4-BE49-F238E27FC236}">
                  <a16:creationId xmlns:a16="http://schemas.microsoft.com/office/drawing/2014/main" id="{0979F283-DA0C-4CAD-A55F-50EAA1414957}"/>
                </a:ext>
              </a:extLst>
            </p:cNvPr>
            <p:cNvSpPr/>
            <p:nvPr/>
          </p:nvSpPr>
          <p:spPr>
            <a:xfrm rot="10800000">
              <a:off x="-3" y="7055780"/>
              <a:ext cx="4190773" cy="7860613"/>
            </a:xfrm>
            <a:custGeom>
              <a:avLst/>
              <a:gdLst>
                <a:gd name="connsiteX0" fmla="*/ 129224 w 1285317"/>
                <a:gd name="connsiteY0" fmla="*/ 0 h 3515066"/>
                <a:gd name="connsiteX1" fmla="*/ 248293 w 1285317"/>
                <a:gd name="connsiteY1" fmla="*/ 78804 h 3515066"/>
                <a:gd name="connsiteX2" fmla="*/ 256882 w 1285317"/>
                <a:gd name="connsiteY2" fmla="*/ 121283 h 3515066"/>
                <a:gd name="connsiteX3" fmla="*/ 265471 w 1285317"/>
                <a:gd name="connsiteY3" fmla="*/ 78804 h 3515066"/>
                <a:gd name="connsiteX4" fmla="*/ 384541 w 1285317"/>
                <a:gd name="connsiteY4" fmla="*/ 0 h 3515066"/>
                <a:gd name="connsiteX5" fmla="*/ 503609 w 1285317"/>
                <a:gd name="connsiteY5" fmla="*/ 78804 h 3515066"/>
                <a:gd name="connsiteX6" fmla="*/ 513764 w 1285317"/>
                <a:gd name="connsiteY6" fmla="*/ 129025 h 3515066"/>
                <a:gd name="connsiteX7" fmla="*/ 523918 w 1285317"/>
                <a:gd name="connsiteY7" fmla="*/ 78804 h 3515066"/>
                <a:gd name="connsiteX8" fmla="*/ 642988 w 1285317"/>
                <a:gd name="connsiteY8" fmla="*/ 0 h 3515066"/>
                <a:gd name="connsiteX9" fmla="*/ 762056 w 1285317"/>
                <a:gd name="connsiteY9" fmla="*/ 78804 h 3515066"/>
                <a:gd name="connsiteX10" fmla="*/ 770645 w 1285317"/>
                <a:gd name="connsiteY10" fmla="*/ 121283 h 3515066"/>
                <a:gd name="connsiteX11" fmla="*/ 779234 w 1285317"/>
                <a:gd name="connsiteY11" fmla="*/ 78804 h 3515066"/>
                <a:gd name="connsiteX12" fmla="*/ 898304 w 1285317"/>
                <a:gd name="connsiteY12" fmla="*/ 0 h 3515066"/>
                <a:gd name="connsiteX13" fmla="*/ 1017373 w 1285317"/>
                <a:gd name="connsiteY13" fmla="*/ 78804 h 3515066"/>
                <a:gd name="connsiteX14" fmla="*/ 1027199 w 1285317"/>
                <a:gd name="connsiteY14" fmla="*/ 127398 h 3515066"/>
                <a:gd name="connsiteX15" fmla="*/ 1037025 w 1285317"/>
                <a:gd name="connsiteY15" fmla="*/ 78804 h 3515066"/>
                <a:gd name="connsiteX16" fmla="*/ 1156093 w 1285317"/>
                <a:gd name="connsiteY16" fmla="*/ 0 h 3515066"/>
                <a:gd name="connsiteX17" fmla="*/ 1285317 w 1285317"/>
                <a:gd name="connsiteY17" fmla="*/ 129027 h 3515066"/>
                <a:gd name="connsiteX18" fmla="*/ 1285317 w 1285317"/>
                <a:gd name="connsiteY18" fmla="*/ 276727 h 3515066"/>
                <a:gd name="connsiteX19" fmla="*/ 1285317 w 1285317"/>
                <a:gd name="connsiteY19" fmla="*/ 276727 h 3515066"/>
                <a:gd name="connsiteX20" fmla="*/ 1285316 w 1285317"/>
                <a:gd name="connsiteY20" fmla="*/ 2784974 h 3515066"/>
                <a:gd name="connsiteX21" fmla="*/ 1156289 w 1285317"/>
                <a:gd name="connsiteY21" fmla="*/ 2914001 h 3515066"/>
                <a:gd name="connsiteX22" fmla="*/ 1156290 w 1285317"/>
                <a:gd name="connsiteY22" fmla="*/ 2914000 h 3515066"/>
                <a:gd name="connsiteX23" fmla="*/ 1027263 w 1285317"/>
                <a:gd name="connsiteY23" fmla="*/ 2784973 h 3515066"/>
                <a:gd name="connsiteX24" fmla="*/ 1027263 w 1285317"/>
                <a:gd name="connsiteY24" fmla="*/ 1729855 h 3515066"/>
                <a:gd name="connsiteX25" fmla="*/ 1027263 w 1285317"/>
                <a:gd name="connsiteY25" fmla="*/ 1729852 h 3515066"/>
                <a:gd name="connsiteX26" fmla="*/ 1027262 w 1285317"/>
                <a:gd name="connsiteY26" fmla="*/ 2801496 h 3515066"/>
                <a:gd name="connsiteX27" fmla="*/ 1017124 w 1285317"/>
                <a:gd name="connsiteY27" fmla="*/ 2751277 h 3515066"/>
                <a:gd name="connsiteX28" fmla="*/ 898236 w 1285317"/>
                <a:gd name="connsiteY28" fmla="*/ 2672473 h 3515066"/>
                <a:gd name="connsiteX29" fmla="*/ 779349 w 1285317"/>
                <a:gd name="connsiteY29" fmla="*/ 2751277 h 3515066"/>
                <a:gd name="connsiteX30" fmla="*/ 769585 w 1285317"/>
                <a:gd name="connsiteY30" fmla="*/ 2799637 h 3515066"/>
                <a:gd name="connsiteX31" fmla="*/ 769585 w 1285317"/>
                <a:gd name="connsiteY31" fmla="*/ 3386039 h 3515066"/>
                <a:gd name="connsiteX32" fmla="*/ 640558 w 1285317"/>
                <a:gd name="connsiteY32" fmla="*/ 3515066 h 3515066"/>
                <a:gd name="connsiteX33" fmla="*/ 640559 w 1285317"/>
                <a:gd name="connsiteY33" fmla="*/ 3515065 h 3515066"/>
                <a:gd name="connsiteX34" fmla="*/ 511532 w 1285317"/>
                <a:gd name="connsiteY34" fmla="*/ 3386038 h 3515066"/>
                <a:gd name="connsiteX35" fmla="*/ 511532 w 1285317"/>
                <a:gd name="connsiteY35" fmla="*/ 1738945 h 3515066"/>
                <a:gd name="connsiteX36" fmla="*/ 511532 w 1285317"/>
                <a:gd name="connsiteY36" fmla="*/ 1738949 h 3515066"/>
                <a:gd name="connsiteX37" fmla="*/ 511531 w 1285317"/>
                <a:gd name="connsiteY37" fmla="*/ 2489076 h 3515066"/>
                <a:gd name="connsiteX38" fmla="*/ 501393 w 1285317"/>
                <a:gd name="connsiteY38" fmla="*/ 2438857 h 3515066"/>
                <a:gd name="connsiteX39" fmla="*/ 382505 w 1285317"/>
                <a:gd name="connsiteY39" fmla="*/ 2360053 h 3515066"/>
                <a:gd name="connsiteX40" fmla="*/ 263618 w 1285317"/>
                <a:gd name="connsiteY40" fmla="*/ 2438857 h 3515066"/>
                <a:gd name="connsiteX41" fmla="*/ 260020 w 1285317"/>
                <a:gd name="connsiteY41" fmla="*/ 2456676 h 3515066"/>
                <a:gd name="connsiteX42" fmla="*/ 260020 w 1285317"/>
                <a:gd name="connsiteY42" fmla="*/ 2765622 h 3515066"/>
                <a:gd name="connsiteX43" fmla="*/ 130993 w 1285317"/>
                <a:gd name="connsiteY43" fmla="*/ 2894649 h 3515066"/>
                <a:gd name="connsiteX44" fmla="*/ 130994 w 1285317"/>
                <a:gd name="connsiteY44" fmla="*/ 2894648 h 3515066"/>
                <a:gd name="connsiteX45" fmla="*/ 1967 w 1285317"/>
                <a:gd name="connsiteY45" fmla="*/ 2765621 h 3515066"/>
                <a:gd name="connsiteX46" fmla="*/ 1967 w 1285317"/>
                <a:gd name="connsiteY46" fmla="*/ 1737636 h 3515066"/>
                <a:gd name="connsiteX47" fmla="*/ 0 w 1285317"/>
                <a:gd name="connsiteY47" fmla="*/ 1727908 h 3515066"/>
                <a:gd name="connsiteX48" fmla="*/ 0 w 1285317"/>
                <a:gd name="connsiteY48" fmla="*/ 129027 h 3515066"/>
                <a:gd name="connsiteX49" fmla="*/ 129224 w 1285317"/>
                <a:gd name="connsiteY49" fmla="*/ 0 h 35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85317" h="3515066">
                  <a:moveTo>
                    <a:pt x="129224" y="0"/>
                  </a:moveTo>
                  <a:cubicBezTo>
                    <a:pt x="182751" y="0"/>
                    <a:pt x="228676" y="32494"/>
                    <a:pt x="248293" y="78804"/>
                  </a:cubicBezTo>
                  <a:lnTo>
                    <a:pt x="256882" y="121283"/>
                  </a:lnTo>
                  <a:lnTo>
                    <a:pt x="265471" y="78804"/>
                  </a:lnTo>
                  <a:cubicBezTo>
                    <a:pt x="285089" y="32494"/>
                    <a:pt x="331014" y="0"/>
                    <a:pt x="384541" y="0"/>
                  </a:cubicBezTo>
                  <a:cubicBezTo>
                    <a:pt x="438067" y="0"/>
                    <a:pt x="483992" y="32494"/>
                    <a:pt x="503609" y="78804"/>
                  </a:cubicBezTo>
                  <a:lnTo>
                    <a:pt x="513764" y="129025"/>
                  </a:lnTo>
                  <a:lnTo>
                    <a:pt x="523918" y="78804"/>
                  </a:lnTo>
                  <a:cubicBezTo>
                    <a:pt x="543536" y="32494"/>
                    <a:pt x="589461" y="0"/>
                    <a:pt x="642988" y="0"/>
                  </a:cubicBezTo>
                  <a:cubicBezTo>
                    <a:pt x="696514" y="0"/>
                    <a:pt x="742439" y="32494"/>
                    <a:pt x="762056" y="78804"/>
                  </a:cubicBezTo>
                  <a:lnTo>
                    <a:pt x="770645" y="121283"/>
                  </a:lnTo>
                  <a:lnTo>
                    <a:pt x="779234" y="78804"/>
                  </a:lnTo>
                  <a:cubicBezTo>
                    <a:pt x="798852" y="32494"/>
                    <a:pt x="844777" y="0"/>
                    <a:pt x="898304" y="0"/>
                  </a:cubicBezTo>
                  <a:cubicBezTo>
                    <a:pt x="951831" y="0"/>
                    <a:pt x="997756" y="32494"/>
                    <a:pt x="1017373" y="78804"/>
                  </a:cubicBezTo>
                  <a:lnTo>
                    <a:pt x="1027199" y="127398"/>
                  </a:lnTo>
                  <a:lnTo>
                    <a:pt x="1037025" y="78804"/>
                  </a:lnTo>
                  <a:cubicBezTo>
                    <a:pt x="1056641" y="32494"/>
                    <a:pt x="1102567" y="0"/>
                    <a:pt x="1156093" y="0"/>
                  </a:cubicBezTo>
                  <a:cubicBezTo>
                    <a:pt x="1227462" y="0"/>
                    <a:pt x="1285317" y="57767"/>
                    <a:pt x="1285317" y="129027"/>
                  </a:cubicBezTo>
                  <a:lnTo>
                    <a:pt x="1285317" y="276727"/>
                  </a:lnTo>
                  <a:lnTo>
                    <a:pt x="1285317" y="276727"/>
                  </a:lnTo>
                  <a:lnTo>
                    <a:pt x="1285316" y="2784974"/>
                  </a:lnTo>
                  <a:cubicBezTo>
                    <a:pt x="1285316" y="2856234"/>
                    <a:pt x="1227549" y="2914001"/>
                    <a:pt x="1156289" y="2914001"/>
                  </a:cubicBezTo>
                  <a:lnTo>
                    <a:pt x="1156290" y="2914000"/>
                  </a:lnTo>
                  <a:cubicBezTo>
                    <a:pt x="1085030" y="2914000"/>
                    <a:pt x="1027263" y="2856233"/>
                    <a:pt x="1027263" y="2784973"/>
                  </a:cubicBezTo>
                  <a:lnTo>
                    <a:pt x="1027263" y="1729855"/>
                  </a:lnTo>
                  <a:lnTo>
                    <a:pt x="1027263" y="1729852"/>
                  </a:lnTo>
                  <a:lnTo>
                    <a:pt x="1027262" y="2801496"/>
                  </a:lnTo>
                  <a:lnTo>
                    <a:pt x="1017124" y="2751277"/>
                  </a:lnTo>
                  <a:cubicBezTo>
                    <a:pt x="997536" y="2704967"/>
                    <a:pt x="951681" y="2672473"/>
                    <a:pt x="898236" y="2672473"/>
                  </a:cubicBezTo>
                  <a:cubicBezTo>
                    <a:pt x="844791" y="2672473"/>
                    <a:pt x="798936" y="2704967"/>
                    <a:pt x="779349" y="2751277"/>
                  </a:cubicBezTo>
                  <a:lnTo>
                    <a:pt x="769585" y="2799637"/>
                  </a:lnTo>
                  <a:lnTo>
                    <a:pt x="769585" y="3386039"/>
                  </a:lnTo>
                  <a:cubicBezTo>
                    <a:pt x="769585" y="3457299"/>
                    <a:pt x="711818" y="3515066"/>
                    <a:pt x="640558" y="3515066"/>
                  </a:cubicBezTo>
                  <a:lnTo>
                    <a:pt x="640559" y="3515065"/>
                  </a:lnTo>
                  <a:cubicBezTo>
                    <a:pt x="569299" y="3515065"/>
                    <a:pt x="511532" y="3457298"/>
                    <a:pt x="511532" y="3386038"/>
                  </a:cubicBezTo>
                  <a:lnTo>
                    <a:pt x="511532" y="1738945"/>
                  </a:lnTo>
                  <a:lnTo>
                    <a:pt x="511532" y="1738949"/>
                  </a:lnTo>
                  <a:lnTo>
                    <a:pt x="511531" y="2489076"/>
                  </a:lnTo>
                  <a:lnTo>
                    <a:pt x="501393" y="2438857"/>
                  </a:lnTo>
                  <a:cubicBezTo>
                    <a:pt x="481805" y="2392547"/>
                    <a:pt x="435950" y="2360053"/>
                    <a:pt x="382505" y="2360053"/>
                  </a:cubicBezTo>
                  <a:cubicBezTo>
                    <a:pt x="329060" y="2360053"/>
                    <a:pt x="283205" y="2392547"/>
                    <a:pt x="263618" y="2438857"/>
                  </a:cubicBezTo>
                  <a:lnTo>
                    <a:pt x="260020" y="2456676"/>
                  </a:lnTo>
                  <a:lnTo>
                    <a:pt x="260020" y="2765622"/>
                  </a:lnTo>
                  <a:cubicBezTo>
                    <a:pt x="260020" y="2836882"/>
                    <a:pt x="202253" y="2894649"/>
                    <a:pt x="130993" y="2894649"/>
                  </a:cubicBezTo>
                  <a:lnTo>
                    <a:pt x="130994" y="2894648"/>
                  </a:lnTo>
                  <a:cubicBezTo>
                    <a:pt x="59734" y="2894648"/>
                    <a:pt x="1967" y="2836881"/>
                    <a:pt x="1967" y="2765621"/>
                  </a:cubicBezTo>
                  <a:lnTo>
                    <a:pt x="1967" y="1737636"/>
                  </a:lnTo>
                  <a:lnTo>
                    <a:pt x="0" y="1727908"/>
                  </a:lnTo>
                  <a:lnTo>
                    <a:pt x="0" y="129027"/>
                  </a:lnTo>
                  <a:cubicBezTo>
                    <a:pt x="0" y="57767"/>
                    <a:pt x="57855" y="0"/>
                    <a:pt x="129224" y="0"/>
                  </a:cubicBezTo>
                  <a:close/>
                </a:path>
              </a:pathLst>
            </a:custGeom>
            <a:solidFill>
              <a:srgbClr val="7EC0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sz="9598" dirty="0"/>
            </a:p>
          </p:txBody>
        </p:sp>
      </p:grpSp>
      <p:sp>
        <p:nvSpPr>
          <p:cNvPr id="2" name="Text Placeholder 23">
            <a:extLst>
              <a:ext uri="{FF2B5EF4-FFF2-40B4-BE49-F238E27FC236}">
                <a16:creationId xmlns:a16="http://schemas.microsoft.com/office/drawing/2014/main" id="{78999555-6498-4C06-8F53-CE8A0C688640}"/>
              </a:ext>
            </a:extLst>
          </p:cNvPr>
          <p:cNvSpPr txBox="1">
            <a:spLocks/>
          </p:cNvSpPr>
          <p:nvPr/>
        </p:nvSpPr>
        <p:spPr>
          <a:xfrm>
            <a:off x="5937179" y="4454886"/>
            <a:ext cx="15762236" cy="4992828"/>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500" dirty="0">
                <a:solidFill>
                  <a:schemeClr val="tx1">
                    <a:lumMod val="50000"/>
                    <a:lumOff val="50000"/>
                  </a:schemeClr>
                </a:solidFill>
                <a:latin typeface="Lato" charset="0"/>
                <a:ea typeface="Lato" charset="0"/>
                <a:cs typeface="Lato" charset="0"/>
              </a:rPr>
              <a:t>Generar información respecto de personas que se auto adscriban como militantes y simpatizantes de MORENA que coadyuve al Instituto Nacional Electoral a encargarse de la renovación de la Presidencia y Secretaría General del Comité Ejecutivo Nacional del partido político nacional MORENA. Lo anterior en cumplimiento a lo ordenado por la Sala Superior del Tribunal Electoral del Poder Judicial de la Federación en sentencia dictada en el incidente de incumplimiento SUP-JDC-1573/2019 y el Acuerdo INE/CG291/2020 en respuesta a la sentencia dictada por la Sala Superior del Tribunal Electoral del Poder Judicial de la Federación SUP-JDC-1903/2020.</a:t>
            </a:r>
          </a:p>
        </p:txBody>
      </p:sp>
      <p:sp>
        <p:nvSpPr>
          <p:cNvPr id="3" name="Rectángulo redondeado 7">
            <a:extLst>
              <a:ext uri="{FF2B5EF4-FFF2-40B4-BE49-F238E27FC236}">
                <a16:creationId xmlns:a16="http://schemas.microsoft.com/office/drawing/2014/main" id="{6E10EDC2-CE1B-4D5C-BF22-DEC619DEB21B}"/>
              </a:ext>
            </a:extLst>
          </p:cNvPr>
          <p:cNvSpPr/>
          <p:nvPr/>
        </p:nvSpPr>
        <p:spPr>
          <a:xfrm>
            <a:off x="5472829" y="4534768"/>
            <a:ext cx="267152" cy="1030332"/>
          </a:xfrm>
          <a:prstGeom prst="roundRect">
            <a:avLst>
              <a:gd name="adj" fmla="val 50000"/>
            </a:avLst>
          </a:prstGeom>
          <a:solidFill>
            <a:srgbClr val="7EC0E1"/>
          </a:solidFill>
          <a:ln>
            <a:solidFill>
              <a:srgbClr val="7EC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4" name="Rectángulo redondeado 10">
            <a:extLst>
              <a:ext uri="{FF2B5EF4-FFF2-40B4-BE49-F238E27FC236}">
                <a16:creationId xmlns:a16="http://schemas.microsoft.com/office/drawing/2014/main" id="{952BEB95-10C9-4BC3-9966-C49A8812CCBD}"/>
              </a:ext>
            </a:extLst>
          </p:cNvPr>
          <p:cNvSpPr/>
          <p:nvPr/>
        </p:nvSpPr>
        <p:spPr>
          <a:xfrm>
            <a:off x="5472829" y="8763539"/>
            <a:ext cx="267152" cy="1030332"/>
          </a:xfrm>
          <a:prstGeom prst="roundRect">
            <a:avLst>
              <a:gd name="adj" fmla="val 50000"/>
            </a:avLst>
          </a:prstGeom>
          <a:solidFill>
            <a:srgbClr val="2B7DA6"/>
          </a:solidFill>
          <a:ln>
            <a:solidFill>
              <a:srgbClr val="2B7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5" name="Marcador de texto 4">
            <a:extLst>
              <a:ext uri="{FF2B5EF4-FFF2-40B4-BE49-F238E27FC236}">
                <a16:creationId xmlns:a16="http://schemas.microsoft.com/office/drawing/2014/main" id="{E38EDBB6-C8D3-48D4-B2EB-6BCF71B38248}"/>
              </a:ext>
            </a:extLst>
          </p:cNvPr>
          <p:cNvSpPr txBox="1">
            <a:spLocks/>
          </p:cNvSpPr>
          <p:nvPr/>
        </p:nvSpPr>
        <p:spPr>
          <a:xfrm>
            <a:off x="5453914" y="1924328"/>
            <a:ext cx="10940318" cy="989003"/>
          </a:xfrm>
          <a:prstGeom prst="rect">
            <a:avLst/>
          </a:prstGeom>
        </p:spPr>
        <p:txBody>
          <a:bodyPr>
            <a:normAutofit/>
          </a:bodyPr>
          <a:lstStyle>
            <a:lvl1pPr marL="0" indent="0" algn="l" defTabSz="182846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33" indent="0" algn="l" defTabSz="182846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64" indent="0" algn="l" defTabSz="182846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97" indent="0" algn="l" defTabSz="1828464" rtl="0" eaLnBrk="1" latinLnBrk="0" hangingPunct="1">
              <a:lnSpc>
                <a:spcPct val="90000"/>
              </a:lnSpc>
              <a:spcBef>
                <a:spcPts val="1000"/>
              </a:spcBef>
              <a:buFont typeface="Arial" panose="020B0604020202020204" pitchFamily="34" charset="0"/>
              <a:buNone/>
              <a:defRPr lang="en-US" sz="3201" kern="1200" dirty="0" smtClean="0">
                <a:solidFill>
                  <a:schemeClr val="tx1"/>
                </a:solidFill>
                <a:effectLst/>
                <a:latin typeface="Lato Light"/>
                <a:ea typeface="+mn-ea"/>
                <a:cs typeface="Lato Light"/>
              </a:defRPr>
            </a:lvl4pPr>
            <a:lvl5pPr marL="3656928" indent="0" algn="l" defTabSz="1828464" rtl="0" eaLnBrk="1" latinLnBrk="0" hangingPunct="1">
              <a:lnSpc>
                <a:spcPct val="90000"/>
              </a:lnSpc>
              <a:spcBef>
                <a:spcPts val="1000"/>
              </a:spcBef>
              <a:buFont typeface="Arial" panose="020B0604020202020204" pitchFamily="34" charset="0"/>
              <a:buNone/>
              <a:defRPr lang="en-US" sz="3201" kern="1200" dirty="0">
                <a:solidFill>
                  <a:schemeClr val="tx1"/>
                </a:solidFill>
                <a:effectLst/>
                <a:latin typeface="Lato Light"/>
                <a:ea typeface="+mn-ea"/>
                <a:cs typeface="Lato Light"/>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dirty="0">
                <a:solidFill>
                  <a:srgbClr val="49545C"/>
                </a:solidFill>
                <a:latin typeface="Helvetica neue light"/>
              </a:rPr>
              <a:t>Objetivo General</a:t>
            </a:r>
          </a:p>
        </p:txBody>
      </p:sp>
      <p:sp>
        <p:nvSpPr>
          <p:cNvPr id="6" name="Marcador de texto 14">
            <a:extLst>
              <a:ext uri="{FF2B5EF4-FFF2-40B4-BE49-F238E27FC236}">
                <a16:creationId xmlns:a16="http://schemas.microsoft.com/office/drawing/2014/main" id="{0CAE89A6-A188-457F-8014-BA883EE6BEFC}"/>
              </a:ext>
            </a:extLst>
          </p:cNvPr>
          <p:cNvSpPr txBox="1">
            <a:spLocks/>
          </p:cNvSpPr>
          <p:nvPr/>
        </p:nvSpPr>
        <p:spPr>
          <a:xfrm>
            <a:off x="5453914" y="3275008"/>
            <a:ext cx="10940318" cy="591600"/>
          </a:xfrm>
          <a:prstGeom prst="rect">
            <a:avLst/>
          </a:prstGeom>
        </p:spPr>
        <p:txBody>
          <a:bodyPr/>
          <a:lstStyle>
            <a:lvl1pPr marL="0" indent="0" algn="l" defTabSz="182846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33" indent="0" algn="l" defTabSz="182846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64" indent="0" algn="l" defTabSz="182846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97" indent="0" algn="l" defTabSz="1828464" rtl="0" eaLnBrk="1" latinLnBrk="0" hangingPunct="1">
              <a:lnSpc>
                <a:spcPct val="90000"/>
              </a:lnSpc>
              <a:spcBef>
                <a:spcPts val="1000"/>
              </a:spcBef>
              <a:buFont typeface="Arial" panose="020B0604020202020204" pitchFamily="34" charset="0"/>
              <a:buNone/>
              <a:defRPr lang="en-US" sz="3201" kern="1200" dirty="0" smtClean="0">
                <a:solidFill>
                  <a:schemeClr val="tx1"/>
                </a:solidFill>
                <a:effectLst/>
                <a:latin typeface="Lato Light"/>
                <a:ea typeface="+mn-ea"/>
                <a:cs typeface="Lato Light"/>
              </a:defRPr>
            </a:lvl4pPr>
            <a:lvl5pPr marL="3656928" indent="0" algn="l" defTabSz="1828464" rtl="0" eaLnBrk="1" latinLnBrk="0" hangingPunct="1">
              <a:lnSpc>
                <a:spcPct val="90000"/>
              </a:lnSpc>
              <a:spcBef>
                <a:spcPts val="1000"/>
              </a:spcBef>
              <a:buFont typeface="Arial" panose="020B0604020202020204" pitchFamily="34" charset="0"/>
              <a:buNone/>
              <a:defRPr lang="en-US" sz="3201" kern="1200" dirty="0">
                <a:solidFill>
                  <a:schemeClr val="tx1"/>
                </a:solidFill>
                <a:effectLst/>
                <a:latin typeface="Lato Light"/>
                <a:ea typeface="+mn-ea"/>
                <a:cs typeface="Lato Light"/>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4600" dirty="0">
                <a:solidFill>
                  <a:srgbClr val="2D4A5C"/>
                </a:solidFill>
                <a:latin typeface="Helvetica neue light"/>
              </a:rPr>
              <a:t>ENCUESTA DE RECONOCIMIENTO</a:t>
            </a:r>
          </a:p>
        </p:txBody>
      </p:sp>
      <p:sp>
        <p:nvSpPr>
          <p:cNvPr id="7" name="Text Placeholder 23">
            <a:extLst>
              <a:ext uri="{FF2B5EF4-FFF2-40B4-BE49-F238E27FC236}">
                <a16:creationId xmlns:a16="http://schemas.microsoft.com/office/drawing/2014/main" id="{E937A9D1-ED17-49FB-9AE7-1145A664DF9C}"/>
              </a:ext>
            </a:extLst>
          </p:cNvPr>
          <p:cNvSpPr txBox="1">
            <a:spLocks/>
          </p:cNvSpPr>
          <p:nvPr/>
        </p:nvSpPr>
        <p:spPr>
          <a:xfrm>
            <a:off x="5956093" y="8763538"/>
            <a:ext cx="15762236" cy="3130817"/>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3732"/>
              </a:lnSpc>
              <a:buNone/>
            </a:pPr>
            <a:r>
              <a:rPr lang="es-MX" sz="2500" dirty="0">
                <a:solidFill>
                  <a:schemeClr val="tx1">
                    <a:lumMod val="50000"/>
                    <a:lumOff val="50000"/>
                  </a:schemeClr>
                </a:solidFill>
                <a:latin typeface="Lato" charset="0"/>
                <a:ea typeface="Lato" charset="0"/>
                <a:cs typeface="Lato" charset="0"/>
              </a:rPr>
              <a:t>El objetivo particular es estimar el porcentaje de militantes y simpatizantes que conocen a cada uno de los candidatos que designó el INE, tanto para la Presidencia como la Secretaría General del partido político MORENA, a nivel nacional con el propósito de reducir el número de opciones por cargo a elegir, considerando también la paridad de género. </a:t>
            </a:r>
          </a:p>
        </p:txBody>
      </p:sp>
      <p:sp>
        <p:nvSpPr>
          <p:cNvPr id="10"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FA72CA0A-3049-4BA0-AA97-A6C017A37264}"/>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2" name="Slide Number">
            <a:extLst>
              <a:ext uri="{FF2B5EF4-FFF2-40B4-BE49-F238E27FC236}">
                <a16:creationId xmlns:a16="http://schemas.microsoft.com/office/drawing/2014/main" id="{0299AE15-7A49-45CE-9525-7A792778AA75}"/>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5</a:t>
            </a:fld>
            <a:endParaRPr lang="es-MX" dirty="0"/>
          </a:p>
        </p:txBody>
      </p:sp>
    </p:spTree>
    <p:extLst>
      <p:ext uri="{BB962C8B-B14F-4D97-AF65-F5344CB8AC3E}">
        <p14:creationId xmlns:p14="http://schemas.microsoft.com/office/powerpoint/2010/main" val="605746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6" name="Subtitle 2"/>
              <p:cNvSpPr txBox="1">
                <a:spLocks/>
              </p:cNvSpPr>
              <p:nvPr/>
            </p:nvSpPr>
            <p:spPr>
              <a:xfrm>
                <a:off x="1123360" y="3269410"/>
                <a:ext cx="21453232" cy="8365972"/>
              </a:xfrm>
              <a:prstGeom prst="rect">
                <a:avLst/>
              </a:prstGeom>
            </p:spPr>
            <p:txBody>
              <a:bodyPr vert="horz" wrap="square" lIns="182843" tIns="91422" rIns="182843" bIns="91422"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ts val="4400"/>
                  </a:lnSpc>
                </a:pPr>
                <a:r>
                  <a:rPr lang="es-MX" sz="3200" b="1" dirty="0">
                    <a:solidFill>
                      <a:schemeClr val="tx1">
                        <a:lumMod val="75000"/>
                        <a:lumOff val="25000"/>
                      </a:schemeClr>
                    </a:solidFill>
                    <a:latin typeface="Lato Light" charset="0"/>
                    <a:ea typeface="Lato Light" charset="0"/>
                    <a:cs typeface="Lato Light" charset="0"/>
                  </a:rPr>
                  <a:t>Procedimiento de estimación individual para cada empresa.</a:t>
                </a:r>
              </a:p>
              <a:p>
                <a:pPr>
                  <a:lnSpc>
                    <a:spcPts val="4400"/>
                  </a:lnSpc>
                </a:pPr>
                <a:r>
                  <a:rPr lang="es-MX" sz="3200" dirty="0">
                    <a:solidFill>
                      <a:schemeClr val="tx1">
                        <a:lumMod val="75000"/>
                        <a:lumOff val="25000"/>
                      </a:schemeClr>
                    </a:solidFill>
                    <a:latin typeface="Lato Light" charset="0"/>
                    <a:ea typeface="Lato Light" charset="0"/>
                    <a:cs typeface="Lato Light" charset="0"/>
                  </a:rPr>
                  <a:t>El parámetro a estimar es la proporción de conocimiento de cada uno de los candidatos a la Presidencia y Secretaría General, entendida esta proporción como el total de menciones de conocimiento del candidato entre el total de menciones de conocimiento y no conocimiento. Este parámetro se estima con una razón entre dos totales estimados, utilizando el estimador de razón combinado.</a:t>
                </a:r>
              </a:p>
              <a:p>
                <a:pPr>
                  <a:lnSpc>
                    <a:spcPts val="4400"/>
                  </a:lnSpc>
                </a:pPr>
                <a:r>
                  <a:rPr lang="es-MX" sz="3200" dirty="0">
                    <a:solidFill>
                      <a:schemeClr val="tx1">
                        <a:lumMod val="75000"/>
                        <a:lumOff val="25000"/>
                      </a:schemeClr>
                    </a:solidFill>
                    <a:latin typeface="Lato Light" charset="0"/>
                    <a:ea typeface="Lato Light" charset="0"/>
                    <a:cs typeface="Lato Light" charset="0"/>
                  </a:rPr>
                  <a:t>Suponga un candidato fijo. Sea Y el total de personas que conocen al candidato y X el total de menciones de conocimiento. </a:t>
                </a:r>
              </a:p>
              <a:p>
                <a:pPr>
                  <a:lnSpc>
                    <a:spcPts val="4400"/>
                  </a:lnSpc>
                </a:pPr>
                <a:r>
                  <a:rPr lang="es-MX" sz="3200" dirty="0">
                    <a:solidFill>
                      <a:schemeClr val="tx1">
                        <a:lumMod val="75000"/>
                        <a:lumOff val="25000"/>
                      </a:schemeClr>
                    </a:solidFill>
                    <a:latin typeface="Lato Light" charset="0"/>
                    <a:ea typeface="Lato Light" charset="0"/>
                    <a:cs typeface="Lato Light" charset="0"/>
                  </a:rPr>
                  <a:t>El parámetro poblacional a estimar es entonces:</a:t>
                </a:r>
              </a:p>
              <a:p>
                <a:pPr>
                  <a:lnSpc>
                    <a:spcPct val="107000"/>
                  </a:lnSpc>
                  <a:spcAft>
                    <a:spcPts val="800"/>
                  </a:spcAft>
                </a:pPr>
                <a14:m>
                  <m:oMathPara xmlns:m="http://schemas.openxmlformats.org/officeDocument/2006/math">
                    <m:oMathParaPr>
                      <m:jc m:val="centerGroup"/>
                    </m:oMathParaPr>
                    <m:oMath xmlns:m="http://schemas.openxmlformats.org/officeDocument/2006/math">
                      <m:r>
                        <a:rPr lang="es-MX" sz="3600" i="1" smtClean="0">
                          <a:effectLst/>
                          <a:latin typeface="Cambria Math" panose="02040503050406030204" pitchFamily="18" charset="0"/>
                          <a:ea typeface="MS Mincho" panose="02020609040205080304" pitchFamily="49" charset="-128"/>
                          <a:cs typeface="Calibri" panose="020F0502020204030204" pitchFamily="34" charset="0"/>
                        </a:rPr>
                        <m:t>𝑅</m:t>
                      </m:r>
                      <m:r>
                        <a:rPr lang="es-MX" sz="3600" i="1" smtClean="0">
                          <a:effectLst/>
                          <a:latin typeface="Cambria Math" panose="02040503050406030204" pitchFamily="18" charset="0"/>
                          <a:ea typeface="MS Mincho" panose="02020609040205080304" pitchFamily="49" charset="-128"/>
                          <a:cs typeface="Calibri" panose="020F0502020204030204" pitchFamily="34" charset="0"/>
                        </a:rPr>
                        <m:t>=</m:t>
                      </m:r>
                      <m:f>
                        <m:fPr>
                          <m:ctrlPr>
                            <a:rPr lang="es-MX" sz="3600" i="1">
                              <a:effectLst/>
                              <a:latin typeface="Cambria Math" panose="02040503050406030204" pitchFamily="18" charset="0"/>
                              <a:ea typeface="MS Mincho" panose="02020609040205080304" pitchFamily="49" charset="-128"/>
                              <a:cs typeface="Calibri" panose="020F0502020204030204" pitchFamily="34" charset="0"/>
                            </a:rPr>
                          </m:ctrlPr>
                        </m:fPr>
                        <m:num>
                          <m:r>
                            <a:rPr lang="es-MX" sz="3600" i="1">
                              <a:effectLst/>
                              <a:latin typeface="Cambria Math" panose="02040503050406030204" pitchFamily="18" charset="0"/>
                              <a:ea typeface="MS Mincho" panose="02020609040205080304" pitchFamily="49" charset="-128"/>
                              <a:cs typeface="Calibri" panose="020F0502020204030204" pitchFamily="34" charset="0"/>
                            </a:rPr>
                            <m:t>𝑌</m:t>
                          </m:r>
                        </m:num>
                        <m:den>
                          <m:r>
                            <a:rPr lang="es-MX" sz="3600" i="1">
                              <a:effectLst/>
                              <a:latin typeface="Cambria Math" panose="02040503050406030204" pitchFamily="18" charset="0"/>
                              <a:ea typeface="MS Mincho" panose="02020609040205080304" pitchFamily="49" charset="-128"/>
                              <a:cs typeface="Calibri" panose="020F0502020204030204" pitchFamily="34" charset="0"/>
                            </a:rPr>
                            <m:t>𝑋</m:t>
                          </m:r>
                        </m:den>
                      </m:f>
                    </m:oMath>
                  </m:oMathPara>
                </a14:m>
                <a:endParaRPr lang="es-MX" sz="3200" dirty="0">
                  <a:effectLst/>
                  <a:latin typeface="+mn-lt"/>
                  <a:ea typeface="MS Mincho" panose="02020609040205080304" pitchFamily="49" charset="-128"/>
                  <a:cs typeface="Times New Roman" panose="02020603050405020304" pitchFamily="18" charset="0"/>
                </a:endParaRPr>
              </a:p>
              <a:p>
                <a:pPr>
                  <a:lnSpc>
                    <a:spcPts val="4400"/>
                  </a:lnSpc>
                </a:pPr>
                <a:r>
                  <a:rPr lang="es-MX" sz="3200" dirty="0">
                    <a:solidFill>
                      <a:schemeClr val="tx1">
                        <a:lumMod val="75000"/>
                        <a:lumOff val="25000"/>
                      </a:schemeClr>
                    </a:solidFill>
                    <a:latin typeface="Lato Light" charset="0"/>
                    <a:ea typeface="Lato Light" charset="0"/>
                    <a:cs typeface="Lato Light" charset="0"/>
                  </a:rPr>
                  <a:t>Y su estimador es:</a:t>
                </a:r>
              </a:p>
              <a:p>
                <a:pPr algn="ctr">
                  <a:lnSpc>
                    <a:spcPts val="4400"/>
                  </a:lnSpc>
                </a:pPr>
                <a14:m>
                  <m:oMath xmlns:m="http://schemas.openxmlformats.org/officeDocument/2006/math">
                    <m:acc>
                      <m:accPr>
                        <m:chr m:val="̂"/>
                        <m:ctrlPr>
                          <a:rPr lang="es-MX" sz="3600" i="1">
                            <a:latin typeface="Cambria Math" panose="02040503050406030204" pitchFamily="18" charset="0"/>
                            <a:ea typeface="MS Mincho" panose="02020609040205080304" pitchFamily="49" charset="-128"/>
                            <a:cs typeface="Calibri" panose="020F0502020204030204" pitchFamily="34" charset="0"/>
                          </a:rPr>
                        </m:ctrlPr>
                      </m:accPr>
                      <m:e>
                        <m:r>
                          <a:rPr lang="es-MX" sz="3600" i="1">
                            <a:latin typeface="Cambria Math" panose="02040503050406030204" pitchFamily="18" charset="0"/>
                            <a:ea typeface="MS Mincho" panose="02020609040205080304" pitchFamily="49" charset="-128"/>
                            <a:cs typeface="Calibri" panose="020F0502020204030204" pitchFamily="34" charset="0"/>
                          </a:rPr>
                          <m:t>𝑅</m:t>
                        </m:r>
                      </m:e>
                    </m:acc>
                    <m:r>
                      <a:rPr lang="es-MX" sz="3600" i="1">
                        <a:latin typeface="Cambria Math" panose="02040503050406030204" pitchFamily="18" charset="0"/>
                        <a:ea typeface="MS Mincho" panose="02020609040205080304" pitchFamily="49" charset="-128"/>
                        <a:cs typeface="Calibri" panose="020F0502020204030204" pitchFamily="34" charset="0"/>
                      </a:rPr>
                      <m:t>=</m:t>
                    </m:r>
                    <m:f>
                      <m:fPr>
                        <m:ctrlPr>
                          <a:rPr lang="es-MX" sz="3600" i="1">
                            <a:latin typeface="Cambria Math" panose="02040503050406030204" pitchFamily="18" charset="0"/>
                            <a:ea typeface="MS Mincho" panose="02020609040205080304" pitchFamily="49" charset="-128"/>
                            <a:cs typeface="Calibri" panose="020F0502020204030204" pitchFamily="34" charset="0"/>
                          </a:rPr>
                        </m:ctrlPr>
                      </m:fPr>
                      <m:num>
                        <m:acc>
                          <m:accPr>
                            <m:chr m:val="̂"/>
                            <m:ctrlPr>
                              <a:rPr lang="es-MX" sz="3600" i="1">
                                <a:latin typeface="Cambria Math" panose="02040503050406030204" pitchFamily="18" charset="0"/>
                                <a:ea typeface="MS Mincho" panose="02020609040205080304" pitchFamily="49" charset="-128"/>
                                <a:cs typeface="Calibri" panose="020F0502020204030204" pitchFamily="34" charset="0"/>
                              </a:rPr>
                            </m:ctrlPr>
                          </m:accPr>
                          <m:e>
                            <m:r>
                              <a:rPr lang="es-MX" sz="3600" i="1">
                                <a:latin typeface="Cambria Math" panose="02040503050406030204" pitchFamily="18" charset="0"/>
                                <a:ea typeface="MS Mincho" panose="02020609040205080304" pitchFamily="49" charset="-128"/>
                                <a:cs typeface="Calibri" panose="020F0502020204030204" pitchFamily="34" charset="0"/>
                              </a:rPr>
                              <m:t>𝑌</m:t>
                            </m:r>
                          </m:e>
                        </m:acc>
                      </m:num>
                      <m:den>
                        <m:acc>
                          <m:accPr>
                            <m:chr m:val="̂"/>
                            <m:ctrlPr>
                              <a:rPr lang="es-MX" sz="3600" i="1">
                                <a:latin typeface="Cambria Math" panose="02040503050406030204" pitchFamily="18" charset="0"/>
                                <a:ea typeface="MS Mincho" panose="02020609040205080304" pitchFamily="49" charset="-128"/>
                                <a:cs typeface="Calibri" panose="020F0502020204030204" pitchFamily="34" charset="0"/>
                              </a:rPr>
                            </m:ctrlPr>
                          </m:accPr>
                          <m:e>
                            <m:r>
                              <a:rPr lang="es-MX" sz="3600" i="1">
                                <a:latin typeface="Cambria Math" panose="02040503050406030204" pitchFamily="18" charset="0"/>
                                <a:ea typeface="MS Mincho" panose="02020609040205080304" pitchFamily="49" charset="-128"/>
                                <a:cs typeface="Calibri" panose="020F0502020204030204" pitchFamily="34" charset="0"/>
                              </a:rPr>
                              <m:t>𝑋</m:t>
                            </m:r>
                          </m:e>
                        </m:acc>
                      </m:den>
                    </m:f>
                  </m:oMath>
                </a14:m>
                <a:r>
                  <a:rPr lang="es-MX" sz="3200" i="1" dirty="0">
                    <a:latin typeface="+mn-lt"/>
                    <a:ea typeface="MS Mincho" panose="02020609040205080304" pitchFamily="49" charset="-128"/>
                    <a:cs typeface="Calibri" panose="020F0502020204030204" pitchFamily="34" charset="0"/>
                  </a:rPr>
                  <a:t> .</a:t>
                </a:r>
              </a:p>
            </p:txBody>
          </p:sp>
        </mc:Choice>
        <mc:Fallback xmlns="">
          <p:sp>
            <p:nvSpPr>
              <p:cNvPr id="506" name="Subtitle 2"/>
              <p:cNvSpPr txBox="1">
                <a:spLocks noRot="1" noChangeAspect="1" noMove="1" noResize="1" noEditPoints="1" noAdjustHandles="1" noChangeArrowheads="1" noChangeShapeType="1" noTextEdit="1"/>
              </p:cNvSpPr>
              <p:nvPr/>
            </p:nvSpPr>
            <p:spPr>
              <a:xfrm>
                <a:off x="1123360" y="3269410"/>
                <a:ext cx="21453232" cy="8365972"/>
              </a:xfrm>
              <a:prstGeom prst="rect">
                <a:avLst/>
              </a:prstGeom>
              <a:blipFill>
                <a:blip r:embed="rId2"/>
                <a:stretch>
                  <a:fillRect l="-284" t="-73" r="-341"/>
                </a:stretch>
              </a:blipFill>
            </p:spPr>
            <p:txBody>
              <a:bodyPr/>
              <a:lstStyle/>
              <a:p>
                <a:r>
                  <a:rPr lang="es-MX">
                    <a:noFill/>
                  </a:rPr>
                  <a:t> </a:t>
                </a:r>
              </a:p>
            </p:txBody>
          </p:sp>
        </mc:Fallback>
      </mc:AlternateContent>
      <p:sp>
        <p:nvSpPr>
          <p:cNvPr id="2" name="Marcador de texto 2">
            <a:extLst>
              <a:ext uri="{FF2B5EF4-FFF2-40B4-BE49-F238E27FC236}">
                <a16:creationId xmlns:a16="http://schemas.microsoft.com/office/drawing/2014/main" id="{56ED36E2-4D49-47A6-9DD7-5F1819F9DF0E}"/>
              </a:ext>
            </a:extLst>
          </p:cNvPr>
          <p:cNvSpPr txBox="1">
            <a:spLocks/>
          </p:cNvSpPr>
          <p:nvPr/>
        </p:nvSpPr>
        <p:spPr>
          <a:xfrm>
            <a:off x="1259215" y="818698"/>
            <a:ext cx="22304170"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Anexo A. Forma de Procesamiento, estimadores e intervalos de confianza</a:t>
            </a:r>
          </a:p>
        </p:txBody>
      </p:sp>
      <p:sp>
        <p:nvSpPr>
          <p:cNvPr id="3"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DD76D330-5F0D-458E-87BF-B4991AD075C6}"/>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5" name="Slide Number">
            <a:extLst>
              <a:ext uri="{FF2B5EF4-FFF2-40B4-BE49-F238E27FC236}">
                <a16:creationId xmlns:a16="http://schemas.microsoft.com/office/drawing/2014/main" id="{1A44AC94-7109-4BFD-A0AE-A6CFB87FABB7}"/>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50</a:t>
            </a:fld>
            <a:endParaRPr lang="es-MX" dirty="0"/>
          </a:p>
        </p:txBody>
      </p:sp>
    </p:spTree>
    <p:extLst>
      <p:ext uri="{BB962C8B-B14F-4D97-AF65-F5344CB8AC3E}">
        <p14:creationId xmlns:p14="http://schemas.microsoft.com/office/powerpoint/2010/main" val="1050377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6" name="Subtitle 2"/>
              <p:cNvSpPr txBox="1">
                <a:spLocks/>
              </p:cNvSpPr>
              <p:nvPr/>
            </p:nvSpPr>
            <p:spPr>
              <a:xfrm>
                <a:off x="1123360" y="3269410"/>
                <a:ext cx="21453232" cy="6986172"/>
              </a:xfrm>
              <a:prstGeom prst="rect">
                <a:avLst/>
              </a:prstGeom>
            </p:spPr>
            <p:txBody>
              <a:bodyPr vert="horz" wrap="square" lIns="182843" tIns="91422" rIns="182843" bIns="91422"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ts val="4400"/>
                  </a:lnSpc>
                </a:pPr>
                <a:r>
                  <a:rPr lang="es-MX" sz="3200" dirty="0">
                    <a:solidFill>
                      <a:schemeClr val="tx1">
                        <a:lumMod val="75000"/>
                        <a:lumOff val="25000"/>
                      </a:schemeClr>
                    </a:solidFill>
                    <a:latin typeface="Lato Light" charset="0"/>
                    <a:ea typeface="Lato Light" charset="0"/>
                    <a:cs typeface="Lato Light" charset="0"/>
                  </a:rPr>
                  <a:t>Considerando el diseño de muestra, estratificado por tipo de sección L estratos), selección de la sección con </a:t>
                </a:r>
                <a:r>
                  <a:rPr lang="es-MX" sz="3200" dirty="0" err="1">
                    <a:solidFill>
                      <a:schemeClr val="tx1">
                        <a:lumMod val="75000"/>
                        <a:lumOff val="25000"/>
                      </a:schemeClr>
                    </a:solidFill>
                    <a:latin typeface="Lato Light" charset="0"/>
                    <a:ea typeface="Lato Light" charset="0"/>
                    <a:cs typeface="Lato Light" charset="0"/>
                  </a:rPr>
                  <a:t>ppt</a:t>
                </a:r>
                <a:r>
                  <a:rPr lang="es-MX" sz="3200" dirty="0">
                    <a:solidFill>
                      <a:schemeClr val="tx1">
                        <a:lumMod val="75000"/>
                        <a:lumOff val="25000"/>
                      </a:schemeClr>
                    </a:solidFill>
                    <a:latin typeface="Lato Light" charset="0"/>
                    <a:ea typeface="Lato Light" charset="0"/>
                    <a:cs typeface="Lato Light" charset="0"/>
                  </a:rPr>
                  <a:t> con reemplazo y tres etapas posteriores, tenemos que:</a:t>
                </a:r>
              </a:p>
              <a:p>
                <a:pPr>
                  <a:lnSpc>
                    <a:spcPts val="4400"/>
                  </a:lnSpc>
                </a:pPr>
                <a:endParaRPr lang="es-MX" sz="3200" dirty="0">
                  <a:solidFill>
                    <a:schemeClr val="tx1">
                      <a:lumMod val="75000"/>
                      <a:lumOff val="25000"/>
                    </a:schemeClr>
                  </a:solidFill>
                  <a:latin typeface="Lato Light" charset="0"/>
                  <a:ea typeface="Lato Light" charset="0"/>
                  <a:cs typeface="Lato Light" charset="0"/>
                </a:endParaRPr>
              </a:p>
              <a:p>
                <a:pPr>
                  <a:lnSpc>
                    <a:spcPts val="4400"/>
                  </a:lnSpc>
                </a:pPr>
                <a:endParaRPr lang="es-MX" sz="3200" dirty="0">
                  <a:solidFill>
                    <a:schemeClr val="tx1">
                      <a:lumMod val="75000"/>
                      <a:lumOff val="25000"/>
                    </a:schemeClr>
                  </a:solidFill>
                  <a:latin typeface="Lato Light" charset="0"/>
                  <a:ea typeface="Lato Light" charset="0"/>
                  <a:cs typeface="Lato Light" charset="0"/>
                </a:endParaRPr>
              </a:p>
              <a:p>
                <a:pPr>
                  <a:lnSpc>
                    <a:spcPts val="4400"/>
                  </a:lnSpc>
                </a:pPr>
                <a14:m>
                  <m:oMathPara xmlns:m="http://schemas.openxmlformats.org/officeDocument/2006/math">
                    <m:oMathParaPr>
                      <m:jc m:val="centerGroup"/>
                    </m:oMathParaPr>
                    <m:oMath xmlns:m="http://schemas.openxmlformats.org/officeDocument/2006/math">
                      <m:acc>
                        <m:accPr>
                          <m:chr m:val="̂"/>
                          <m:ctrlPr>
                            <a:rPr lang="es-MX" sz="3200" i="1" smtClean="0">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𝑅</m:t>
                          </m:r>
                        </m:e>
                      </m:acc>
                      <m:r>
                        <a:rPr lang="es-MX" sz="3200" i="1">
                          <a:effectLst/>
                          <a:latin typeface="Cambria Math" panose="02040503050406030204" pitchFamily="18" charset="0"/>
                          <a:ea typeface="MS Mincho" panose="02020609040205080304" pitchFamily="49" charset="-128"/>
                          <a:cs typeface="Calibri" panose="020F0502020204030204" pitchFamily="34" charset="0"/>
                        </a:rPr>
                        <m:t>=</m:t>
                      </m:r>
                      <m:f>
                        <m:f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fPr>
                        <m:num>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𝑌</m:t>
                              </m:r>
                            </m:e>
                          </m:acc>
                        </m:num>
                        <m:den>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𝑋</m:t>
                              </m:r>
                            </m:e>
                          </m:acc>
                        </m:den>
                      </m:f>
                      <m:r>
                        <a:rPr lang="es-MX" sz="3200" i="1">
                          <a:effectLst/>
                          <a:latin typeface="Cambria Math" panose="02040503050406030204" pitchFamily="18" charset="0"/>
                          <a:ea typeface="MS Mincho" panose="02020609040205080304" pitchFamily="49" charset="-128"/>
                          <a:cs typeface="Calibri" panose="020F0502020204030204" pitchFamily="34" charset="0"/>
                        </a:rPr>
                        <m:t>=</m:t>
                      </m:r>
                      <m:f>
                        <m:f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fPr>
                        <m:num>
                          <m:nary>
                            <m:naryPr>
                              <m:chr m:val="∑"/>
                              <m:limLoc m:val="undOv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naryPr>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r>
                                <a:rPr lang="es-MX" sz="3200" i="1">
                                  <a:effectLst/>
                                  <a:latin typeface="Cambria Math" panose="02040503050406030204" pitchFamily="18" charset="0"/>
                                  <a:ea typeface="MS Mincho" panose="02020609040205080304" pitchFamily="49" charset="-128"/>
                                  <a:cs typeface="Calibri" panose="020F0502020204030204" pitchFamily="34" charset="0"/>
                                </a:rPr>
                                <m:t>=1</m:t>
                              </m:r>
                            </m:sub>
                            <m:sup>
                              <m:r>
                                <a:rPr lang="es-MX" sz="3200" i="1">
                                  <a:effectLst/>
                                  <a:latin typeface="Cambria Math" panose="02040503050406030204" pitchFamily="18" charset="0"/>
                                  <a:ea typeface="MS Mincho" panose="02020609040205080304" pitchFamily="49" charset="-128"/>
                                  <a:cs typeface="Calibri" panose="020F0502020204030204" pitchFamily="34" charset="0"/>
                                </a:rPr>
                                <m:t>𝐿</m:t>
                              </m:r>
                            </m:sup>
                            <m:e>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𝑌</m:t>
                                      </m:r>
                                    </m:e>
                                  </m:acc>
                                </m:e>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sub>
                              </m:sSub>
                            </m:e>
                          </m:nary>
                        </m:num>
                        <m:den>
                          <m:nary>
                            <m:naryPr>
                              <m:chr m:val="∑"/>
                              <m:limLoc m:val="undOv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naryPr>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r>
                                <a:rPr lang="es-MX" sz="3200" i="1">
                                  <a:effectLst/>
                                  <a:latin typeface="Cambria Math" panose="02040503050406030204" pitchFamily="18" charset="0"/>
                                  <a:ea typeface="MS Mincho" panose="02020609040205080304" pitchFamily="49" charset="-128"/>
                                  <a:cs typeface="Calibri" panose="020F0502020204030204" pitchFamily="34" charset="0"/>
                                </a:rPr>
                                <m:t>=1</m:t>
                              </m:r>
                            </m:sub>
                            <m:sup>
                              <m:r>
                                <a:rPr lang="es-MX" sz="3200" i="1">
                                  <a:effectLst/>
                                  <a:latin typeface="Cambria Math" panose="02040503050406030204" pitchFamily="18" charset="0"/>
                                  <a:ea typeface="MS Mincho" panose="02020609040205080304" pitchFamily="49" charset="-128"/>
                                  <a:cs typeface="Calibri" panose="020F0502020204030204" pitchFamily="34" charset="0"/>
                                </a:rPr>
                                <m:t>𝐿</m:t>
                              </m:r>
                            </m:sup>
                            <m:e>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𝑋</m:t>
                                      </m:r>
                                    </m:e>
                                  </m:acc>
                                </m:e>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sub>
                              </m:sSub>
                            </m:e>
                          </m:nary>
                        </m:den>
                      </m:f>
                      <m:r>
                        <a:rPr lang="es-MX" sz="3200" i="1">
                          <a:effectLst/>
                          <a:latin typeface="Cambria Math" panose="02040503050406030204" pitchFamily="18" charset="0"/>
                          <a:ea typeface="MS Mincho" panose="02020609040205080304" pitchFamily="49" charset="-128"/>
                          <a:cs typeface="Calibri" panose="020F0502020204030204" pitchFamily="34" charset="0"/>
                        </a:rPr>
                        <m:t>=</m:t>
                      </m:r>
                      <m:f>
                        <m:f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fPr>
                        <m:num>
                          <m:nary>
                            <m:naryPr>
                              <m:chr m:val="∑"/>
                              <m:limLoc m:val="undOv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naryPr>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r>
                                <a:rPr lang="es-MX" sz="3200" i="1">
                                  <a:effectLst/>
                                  <a:latin typeface="Cambria Math" panose="02040503050406030204" pitchFamily="18" charset="0"/>
                                  <a:ea typeface="MS Mincho" panose="02020609040205080304" pitchFamily="49" charset="-128"/>
                                  <a:cs typeface="Calibri" panose="020F0502020204030204" pitchFamily="34" charset="0"/>
                                </a:rPr>
                                <m:t>=1</m:t>
                              </m:r>
                            </m:sub>
                            <m:sup>
                              <m:r>
                                <a:rPr lang="es-MX" sz="3200" i="1">
                                  <a:effectLst/>
                                  <a:latin typeface="Cambria Math" panose="02040503050406030204" pitchFamily="18" charset="0"/>
                                  <a:ea typeface="MS Mincho" panose="02020609040205080304" pitchFamily="49" charset="-128"/>
                                  <a:cs typeface="Calibri" panose="020F0502020204030204" pitchFamily="34" charset="0"/>
                                </a:rPr>
                                <m:t>𝐿</m:t>
                              </m:r>
                            </m:sup>
                            <m:e>
                              <m:nary>
                                <m:naryPr>
                                  <m:chr m:val="∑"/>
                                  <m:limLoc m:val="undOv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naryPr>
                                <m:sub>
                                  <m:r>
                                    <a:rPr lang="es-MX" sz="3200" i="1">
                                      <a:effectLst/>
                                      <a:latin typeface="Cambria Math" panose="02040503050406030204" pitchFamily="18" charset="0"/>
                                      <a:ea typeface="MS Mincho" panose="02020609040205080304" pitchFamily="49" charset="-128"/>
                                      <a:cs typeface="Calibri" panose="020F0502020204030204" pitchFamily="34" charset="0"/>
                                    </a:rPr>
                                    <m:t>𝑖</m:t>
                                  </m:r>
                                  <m:r>
                                    <a:rPr lang="es-MX" sz="3200" i="1">
                                      <a:effectLst/>
                                      <a:latin typeface="Cambria Math" panose="02040503050406030204" pitchFamily="18" charset="0"/>
                                      <a:ea typeface="MS Mincho" panose="02020609040205080304" pitchFamily="49" charset="-128"/>
                                      <a:cs typeface="Calibri" panose="020F0502020204030204" pitchFamily="34" charset="0"/>
                                    </a:rPr>
                                    <m:t>=1</m:t>
                                  </m:r>
                                </m:sub>
                                <m:sup>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r>
                                        <a:rPr lang="es-MX" sz="3200" i="1">
                                          <a:effectLst/>
                                          <a:latin typeface="Cambria Math" panose="02040503050406030204" pitchFamily="18" charset="0"/>
                                          <a:ea typeface="MS Mincho" panose="02020609040205080304" pitchFamily="49" charset="-128"/>
                                          <a:cs typeface="Calibri" panose="020F0502020204030204" pitchFamily="34" charset="0"/>
                                        </a:rPr>
                                        <m:t>𝑛</m:t>
                                      </m:r>
                                    </m:e>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sub>
                                  </m:sSub>
                                </m:sup>
                                <m:e>
                                  <m:f>
                                    <m:f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fPr>
                                    <m:num>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𝑌</m:t>
                                              </m:r>
                                            </m:e>
                                          </m:acc>
                                        </m:e>
                                        <m:sub>
                                          <m:r>
                                            <a:rPr lang="es-MX" sz="3200" i="1">
                                              <a:effectLst/>
                                              <a:latin typeface="Cambria Math" panose="02040503050406030204" pitchFamily="18" charset="0"/>
                                              <a:ea typeface="MS Mincho" panose="02020609040205080304" pitchFamily="49" charset="-128"/>
                                              <a:cs typeface="Calibri" panose="020F0502020204030204" pitchFamily="34" charset="0"/>
                                            </a:rPr>
                                            <m:t>h𝑖</m:t>
                                          </m:r>
                                        </m:sub>
                                      </m:sSub>
                                    </m:num>
                                    <m:den>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r>
                                            <a:rPr lang="es-MX" sz="3200" i="1">
                                              <a:effectLst/>
                                              <a:latin typeface="Cambria Math" panose="02040503050406030204" pitchFamily="18" charset="0"/>
                                              <a:ea typeface="MS Mincho" panose="02020609040205080304" pitchFamily="49" charset="-128"/>
                                              <a:cs typeface="Calibri" panose="020F0502020204030204" pitchFamily="34" charset="0"/>
                                            </a:rPr>
                                            <m:t>𝑃</m:t>
                                          </m:r>
                                        </m:e>
                                        <m:sub>
                                          <m:r>
                                            <a:rPr lang="es-MX" sz="3200" i="1">
                                              <a:effectLst/>
                                              <a:latin typeface="Cambria Math" panose="02040503050406030204" pitchFamily="18" charset="0"/>
                                              <a:ea typeface="MS Mincho" panose="02020609040205080304" pitchFamily="49" charset="-128"/>
                                              <a:cs typeface="Calibri" panose="020F0502020204030204" pitchFamily="34" charset="0"/>
                                            </a:rPr>
                                            <m:t>h𝑖</m:t>
                                          </m:r>
                                        </m:sub>
                                      </m:sSub>
                                    </m:den>
                                  </m:f>
                                </m:e>
                              </m:nary>
                            </m:e>
                          </m:nary>
                        </m:num>
                        <m:den>
                          <m:nary>
                            <m:naryPr>
                              <m:chr m:val="∑"/>
                              <m:limLoc m:val="undOv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naryPr>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r>
                                <a:rPr lang="es-MX" sz="3200" i="1">
                                  <a:effectLst/>
                                  <a:latin typeface="Cambria Math" panose="02040503050406030204" pitchFamily="18" charset="0"/>
                                  <a:ea typeface="MS Mincho" panose="02020609040205080304" pitchFamily="49" charset="-128"/>
                                  <a:cs typeface="Calibri" panose="020F0502020204030204" pitchFamily="34" charset="0"/>
                                </a:rPr>
                                <m:t>=1</m:t>
                              </m:r>
                            </m:sub>
                            <m:sup>
                              <m:r>
                                <a:rPr lang="es-MX" sz="3200" i="1">
                                  <a:effectLst/>
                                  <a:latin typeface="Cambria Math" panose="02040503050406030204" pitchFamily="18" charset="0"/>
                                  <a:ea typeface="MS Mincho" panose="02020609040205080304" pitchFamily="49" charset="-128"/>
                                  <a:cs typeface="Calibri" panose="020F0502020204030204" pitchFamily="34" charset="0"/>
                                </a:rPr>
                                <m:t>𝐿</m:t>
                              </m:r>
                            </m:sup>
                            <m:e>
                              <m:nary>
                                <m:naryPr>
                                  <m:chr m:val="∑"/>
                                  <m:limLoc m:val="undOv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naryPr>
                                <m:sub>
                                  <m:r>
                                    <a:rPr lang="es-MX" sz="3200" i="1">
                                      <a:effectLst/>
                                      <a:latin typeface="Cambria Math" panose="02040503050406030204" pitchFamily="18" charset="0"/>
                                      <a:ea typeface="MS Mincho" panose="02020609040205080304" pitchFamily="49" charset="-128"/>
                                      <a:cs typeface="Calibri" panose="020F0502020204030204" pitchFamily="34" charset="0"/>
                                    </a:rPr>
                                    <m:t>𝑖</m:t>
                                  </m:r>
                                  <m:r>
                                    <a:rPr lang="es-MX" sz="3200" i="1">
                                      <a:effectLst/>
                                      <a:latin typeface="Cambria Math" panose="02040503050406030204" pitchFamily="18" charset="0"/>
                                      <a:ea typeface="MS Mincho" panose="02020609040205080304" pitchFamily="49" charset="-128"/>
                                      <a:cs typeface="Calibri" panose="020F0502020204030204" pitchFamily="34" charset="0"/>
                                    </a:rPr>
                                    <m:t>=1</m:t>
                                  </m:r>
                                </m:sub>
                                <m:sup>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r>
                                        <a:rPr lang="es-MX" sz="3200" i="1">
                                          <a:effectLst/>
                                          <a:latin typeface="Cambria Math" panose="02040503050406030204" pitchFamily="18" charset="0"/>
                                          <a:ea typeface="MS Mincho" panose="02020609040205080304" pitchFamily="49" charset="-128"/>
                                          <a:cs typeface="Calibri" panose="020F0502020204030204" pitchFamily="34" charset="0"/>
                                        </a:rPr>
                                        <m:t>𝑛</m:t>
                                      </m:r>
                                    </m:e>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sub>
                                  </m:sSub>
                                </m:sup>
                                <m:e>
                                  <m:f>
                                    <m:f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fPr>
                                    <m:num>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𝑋</m:t>
                                              </m:r>
                                            </m:e>
                                          </m:acc>
                                        </m:e>
                                        <m:sub>
                                          <m:r>
                                            <a:rPr lang="es-MX" sz="3200" i="1">
                                              <a:effectLst/>
                                              <a:latin typeface="Cambria Math" panose="02040503050406030204" pitchFamily="18" charset="0"/>
                                              <a:ea typeface="MS Mincho" panose="02020609040205080304" pitchFamily="49" charset="-128"/>
                                              <a:cs typeface="Calibri" panose="020F0502020204030204" pitchFamily="34" charset="0"/>
                                            </a:rPr>
                                            <m:t>h𝑖</m:t>
                                          </m:r>
                                        </m:sub>
                                      </m:sSub>
                                    </m:num>
                                    <m:den>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r>
                                            <a:rPr lang="es-MX" sz="3200" i="1">
                                              <a:effectLst/>
                                              <a:latin typeface="Cambria Math" panose="02040503050406030204" pitchFamily="18" charset="0"/>
                                              <a:ea typeface="MS Mincho" panose="02020609040205080304" pitchFamily="49" charset="-128"/>
                                              <a:cs typeface="Calibri" panose="020F0502020204030204" pitchFamily="34" charset="0"/>
                                            </a:rPr>
                                            <m:t>𝑃</m:t>
                                          </m:r>
                                        </m:e>
                                        <m:sub>
                                          <m:r>
                                            <a:rPr lang="es-MX" sz="3200" i="1">
                                              <a:effectLst/>
                                              <a:latin typeface="Cambria Math" panose="02040503050406030204" pitchFamily="18" charset="0"/>
                                              <a:ea typeface="MS Mincho" panose="02020609040205080304" pitchFamily="49" charset="-128"/>
                                              <a:cs typeface="Calibri" panose="020F0502020204030204" pitchFamily="34" charset="0"/>
                                            </a:rPr>
                                            <m:t>h𝑖</m:t>
                                          </m:r>
                                        </m:sub>
                                      </m:sSub>
                                    </m:den>
                                  </m:f>
                                </m:e>
                              </m:nary>
                            </m:e>
                          </m:nary>
                        </m:den>
                      </m:f>
                      <m:r>
                        <a:rPr lang="es-MX" sz="3200" i="1">
                          <a:effectLst/>
                          <a:latin typeface="Cambria Math" panose="02040503050406030204" pitchFamily="18" charset="0"/>
                          <a:ea typeface="MS Mincho" panose="02020609040205080304" pitchFamily="49" charset="-128"/>
                          <a:cs typeface="Calibri" panose="020F0502020204030204" pitchFamily="34" charset="0"/>
                        </a:rPr>
                        <m:t> .</m:t>
                      </m:r>
                    </m:oMath>
                  </m:oMathPara>
                </a14:m>
                <a:endParaRPr lang="es-MX" sz="32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ts val="4400"/>
                  </a:lnSpc>
                </a:pPr>
                <a:endParaRPr lang="es-MX" sz="3200" dirty="0">
                  <a:solidFill>
                    <a:schemeClr val="tx1">
                      <a:lumMod val="75000"/>
                      <a:lumOff val="25000"/>
                    </a:schemeClr>
                  </a:solidFill>
                  <a:latin typeface="Lato Light" charset="0"/>
                  <a:ea typeface="Lato Light" charset="0"/>
                  <a:cs typeface="Lato Light" charset="0"/>
                </a:endParaRPr>
              </a:p>
              <a:p>
                <a:pPr>
                  <a:lnSpc>
                    <a:spcPct val="107000"/>
                  </a:lnSpc>
                  <a:spcAft>
                    <a:spcPts val="800"/>
                  </a:spcAft>
                </a:pPr>
                <a:r>
                  <a:rPr lang="es-MX" sz="3200" dirty="0">
                    <a:solidFill>
                      <a:schemeClr val="tx1">
                        <a:lumMod val="75000"/>
                        <a:lumOff val="25000"/>
                      </a:schemeClr>
                    </a:solidFill>
                    <a:latin typeface="+mn-lt"/>
                    <a:ea typeface="Calibri" panose="020F0502020204030204" pitchFamily="34" charset="0"/>
                    <a:cs typeface="Times New Roman" panose="02020603050405020304" pitchFamily="18" charset="0"/>
                  </a:rPr>
                  <a:t>Donde </a:t>
                </a:r>
                <a14:m>
                  <m:oMath xmlns:m="http://schemas.openxmlformats.org/officeDocument/2006/math">
                    <m:sSub>
                      <m:sSubPr>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𝑛</m:t>
                        </m:r>
                      </m:e>
                      <m:sub>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h</m:t>
                        </m:r>
                      </m:sub>
                    </m:sSub>
                  </m:oMath>
                </a14:m>
                <a:r>
                  <a:rPr lang="es-MX" sz="3200" dirty="0">
                    <a:solidFill>
                      <a:schemeClr val="tx1">
                        <a:lumMod val="75000"/>
                        <a:lumOff val="25000"/>
                      </a:schemeClr>
                    </a:solidFill>
                    <a:latin typeface="+mn-lt"/>
                    <a:ea typeface="Calibri" panose="020F0502020204030204" pitchFamily="34" charset="0"/>
                    <a:cs typeface="Times New Roman" panose="02020603050405020304" pitchFamily="18" charset="0"/>
                  </a:rPr>
                  <a:t> es el número de secciones seleccionadas en el estrato h, </a:t>
                </a:r>
                <a14:m>
                  <m:oMath xmlns:m="http://schemas.openxmlformats.org/officeDocument/2006/math">
                    <m:sSub>
                      <m:sSubPr>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accPr>
                          <m:e>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𝑌</m:t>
                            </m:r>
                          </m:e>
                        </m:acc>
                      </m:e>
                      <m:sub>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h𝑖</m:t>
                        </m:r>
                      </m:sub>
                    </m:sSub>
                  </m:oMath>
                </a14:m>
                <a:r>
                  <a:rPr lang="es-MX" sz="3200" dirty="0">
                    <a:solidFill>
                      <a:schemeClr val="tx1">
                        <a:lumMod val="75000"/>
                        <a:lumOff val="25000"/>
                      </a:schemeClr>
                    </a:solidFill>
                    <a:latin typeface="+mn-lt"/>
                    <a:ea typeface="Calibri" panose="020F0502020204030204" pitchFamily="34" charset="0"/>
                    <a:cs typeface="Times New Roman" panose="02020603050405020304" pitchFamily="18" charset="0"/>
                  </a:rPr>
                  <a:t> y </a:t>
                </a:r>
                <a14:m>
                  <m:oMath xmlns:m="http://schemas.openxmlformats.org/officeDocument/2006/math">
                    <m:sSub>
                      <m:sSubPr>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accPr>
                          <m:e>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𝑋</m:t>
                            </m:r>
                          </m:e>
                        </m:acc>
                      </m:e>
                      <m:sub>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h𝑖</m:t>
                        </m:r>
                      </m:sub>
                    </m:sSub>
                  </m:oMath>
                </a14:m>
                <a:r>
                  <a:rPr lang="es-MX" sz="3200" dirty="0">
                    <a:solidFill>
                      <a:schemeClr val="tx1">
                        <a:lumMod val="75000"/>
                        <a:lumOff val="25000"/>
                      </a:schemeClr>
                    </a:solidFill>
                    <a:latin typeface="+mn-lt"/>
                    <a:ea typeface="Calibri" panose="020F0502020204030204" pitchFamily="34" charset="0"/>
                    <a:cs typeface="Times New Roman" panose="02020603050405020304" pitchFamily="18" charset="0"/>
                  </a:rPr>
                  <a:t> son los totales estimados en la sección i del estrato h y </a:t>
                </a:r>
                <a14:m>
                  <m:oMath xmlns:m="http://schemas.openxmlformats.org/officeDocument/2006/math">
                    <m:sSub>
                      <m:sSubPr>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𝑃</m:t>
                        </m:r>
                      </m:e>
                      <m:sub>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h𝑖</m:t>
                        </m:r>
                      </m:sub>
                    </m:sSub>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𝑛</m:t>
                        </m:r>
                      </m:e>
                      <m:sub>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h</m:t>
                        </m:r>
                      </m:sub>
                    </m:sSub>
                    <m:f>
                      <m:fPr>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𝑙</m:t>
                            </m:r>
                          </m:e>
                          <m:sub>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h𝑖</m:t>
                            </m:r>
                          </m:sub>
                        </m:sSub>
                      </m:num>
                      <m:den>
                        <m:sSub>
                          <m:sSubPr>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𝑙</m:t>
                            </m:r>
                          </m:e>
                          <m:sub>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h</m:t>
                            </m:r>
                          </m:sub>
                        </m:sSub>
                      </m:den>
                    </m:f>
                  </m:oMath>
                </a14:m>
                <a:r>
                  <a:rPr lang="es-MX" sz="3200" dirty="0">
                    <a:solidFill>
                      <a:schemeClr val="tx1">
                        <a:lumMod val="75000"/>
                        <a:lumOff val="25000"/>
                      </a:schemeClr>
                    </a:solidFill>
                    <a:latin typeface="+mn-lt"/>
                    <a:ea typeface="Calibri" panose="020F0502020204030204" pitchFamily="34" charset="0"/>
                    <a:cs typeface="Times New Roman" panose="02020603050405020304" pitchFamily="18" charset="0"/>
                  </a:rPr>
                  <a:t>  es la probabilidad de que la sección i del estrato h esté en muestra, con </a:t>
                </a:r>
                <a14:m>
                  <m:oMath xmlns:m="http://schemas.openxmlformats.org/officeDocument/2006/math">
                    <m:sSub>
                      <m:sSubPr>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𝑙</m:t>
                        </m:r>
                      </m:e>
                      <m:sub>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h𝑖</m:t>
                        </m:r>
                      </m:sub>
                    </m:sSub>
                  </m:oMath>
                </a14:m>
                <a:r>
                  <a:rPr lang="es-MX" sz="3200" dirty="0">
                    <a:solidFill>
                      <a:schemeClr val="tx1">
                        <a:lumMod val="75000"/>
                        <a:lumOff val="25000"/>
                      </a:schemeClr>
                    </a:solidFill>
                    <a:latin typeface="+mn-lt"/>
                    <a:ea typeface="Calibri" panose="020F0502020204030204" pitchFamily="34" charset="0"/>
                    <a:cs typeface="Times New Roman" panose="02020603050405020304" pitchFamily="18" charset="0"/>
                  </a:rPr>
                  <a:t> y </a:t>
                </a:r>
                <a14:m>
                  <m:oMath xmlns:m="http://schemas.openxmlformats.org/officeDocument/2006/math">
                    <m:sSub>
                      <m:sSubPr>
                        <m:ctrlPr>
                          <a:rPr lang="es-MX" sz="3200" i="1">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𝑙</m:t>
                        </m:r>
                      </m:e>
                      <m:sub>
                        <m:r>
                          <a:rPr lang="es-MX" sz="3200">
                            <a:solidFill>
                              <a:schemeClr val="tx1">
                                <a:lumMod val="75000"/>
                                <a:lumOff val="25000"/>
                              </a:schemeClr>
                            </a:solidFill>
                            <a:latin typeface="Cambria Math" panose="02040503050406030204" pitchFamily="18" charset="0"/>
                            <a:ea typeface="Calibri" panose="020F0502020204030204" pitchFamily="34" charset="0"/>
                            <a:cs typeface="Times New Roman" panose="02020603050405020304" pitchFamily="18" charset="0"/>
                          </a:rPr>
                          <m:t>h</m:t>
                        </m:r>
                      </m:sub>
                    </m:sSub>
                  </m:oMath>
                </a14:m>
                <a:r>
                  <a:rPr lang="es-MX" sz="3200" dirty="0">
                    <a:solidFill>
                      <a:schemeClr val="tx1">
                        <a:lumMod val="75000"/>
                        <a:lumOff val="25000"/>
                      </a:schemeClr>
                    </a:solidFill>
                    <a:latin typeface="+mn-lt"/>
                    <a:ea typeface="Calibri" panose="020F0502020204030204" pitchFamily="34" charset="0"/>
                    <a:cs typeface="Times New Roman" panose="02020603050405020304" pitchFamily="18" charset="0"/>
                  </a:rPr>
                  <a:t>  definidas como el total de la lista nominal de la i-ésima sección en el estrato h y el total de la lista nominal en el estrato </a:t>
                </a:r>
                <a:r>
                  <a:rPr lang="es-MX" sz="3200" i="1" dirty="0">
                    <a:solidFill>
                      <a:schemeClr val="tx1">
                        <a:lumMod val="75000"/>
                        <a:lumOff val="25000"/>
                      </a:schemeClr>
                    </a:solidFill>
                    <a:latin typeface="+mn-lt"/>
                    <a:ea typeface="Calibri" panose="020F0502020204030204" pitchFamily="34" charset="0"/>
                    <a:cs typeface="Times New Roman" panose="02020603050405020304" pitchFamily="18" charset="0"/>
                  </a:rPr>
                  <a:t>h</a:t>
                </a:r>
                <a:r>
                  <a:rPr lang="es-MX" sz="3200" dirty="0">
                    <a:solidFill>
                      <a:schemeClr val="tx1">
                        <a:lumMod val="75000"/>
                        <a:lumOff val="25000"/>
                      </a:schemeClr>
                    </a:solidFill>
                    <a:latin typeface="+mn-lt"/>
                    <a:ea typeface="Calibri" panose="020F0502020204030204" pitchFamily="34" charset="0"/>
                    <a:cs typeface="Times New Roman" panose="02020603050405020304" pitchFamily="18" charset="0"/>
                  </a:rPr>
                  <a:t> respectivamente.</a:t>
                </a:r>
              </a:p>
            </p:txBody>
          </p:sp>
        </mc:Choice>
        <mc:Fallback xmlns="">
          <p:sp>
            <p:nvSpPr>
              <p:cNvPr id="506" name="Subtitle 2"/>
              <p:cNvSpPr txBox="1">
                <a:spLocks noRot="1" noChangeAspect="1" noMove="1" noResize="1" noEditPoints="1" noAdjustHandles="1" noChangeArrowheads="1" noChangeShapeType="1" noTextEdit="1"/>
              </p:cNvSpPr>
              <p:nvPr/>
            </p:nvSpPr>
            <p:spPr>
              <a:xfrm>
                <a:off x="1123360" y="3269410"/>
                <a:ext cx="21453232" cy="6986172"/>
              </a:xfrm>
              <a:prstGeom prst="rect">
                <a:avLst/>
              </a:prstGeom>
              <a:blipFill>
                <a:blip r:embed="rId2"/>
                <a:stretch>
                  <a:fillRect l="-284" t="-87" b="-1309"/>
                </a:stretch>
              </a:blipFill>
            </p:spPr>
            <p:txBody>
              <a:bodyPr/>
              <a:lstStyle/>
              <a:p>
                <a:r>
                  <a:rPr lang="es-MX">
                    <a:noFill/>
                  </a:rPr>
                  <a:t> </a:t>
                </a:r>
              </a:p>
            </p:txBody>
          </p:sp>
        </mc:Fallback>
      </mc:AlternateContent>
      <p:sp>
        <p:nvSpPr>
          <p:cNvPr id="2" name="Marcador de texto 2">
            <a:extLst>
              <a:ext uri="{FF2B5EF4-FFF2-40B4-BE49-F238E27FC236}">
                <a16:creationId xmlns:a16="http://schemas.microsoft.com/office/drawing/2014/main" id="{56ED36E2-4D49-47A6-9DD7-5F1819F9DF0E}"/>
              </a:ext>
            </a:extLst>
          </p:cNvPr>
          <p:cNvSpPr txBox="1">
            <a:spLocks/>
          </p:cNvSpPr>
          <p:nvPr/>
        </p:nvSpPr>
        <p:spPr>
          <a:xfrm>
            <a:off x="1259215" y="818698"/>
            <a:ext cx="22304170"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Anexo A. Forma de Procesamiento, estimadores e intervalos de confianza (cont.)</a:t>
            </a:r>
          </a:p>
        </p:txBody>
      </p:sp>
      <p:sp>
        <p:nvSpPr>
          <p:cNvPr id="3"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62B9F944-0163-497B-A760-3766B9D66FDE}"/>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5" name="Slide Number">
            <a:extLst>
              <a:ext uri="{FF2B5EF4-FFF2-40B4-BE49-F238E27FC236}">
                <a16:creationId xmlns:a16="http://schemas.microsoft.com/office/drawing/2014/main" id="{CDA82F1B-FF8E-4B15-B5F4-6EDD83B564C0}"/>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51</a:t>
            </a:fld>
            <a:endParaRPr lang="es-MX" dirty="0"/>
          </a:p>
        </p:txBody>
      </p:sp>
    </p:spTree>
    <p:extLst>
      <p:ext uri="{BB962C8B-B14F-4D97-AF65-F5344CB8AC3E}">
        <p14:creationId xmlns:p14="http://schemas.microsoft.com/office/powerpoint/2010/main" val="3091746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6" name="Subtitle 2"/>
              <p:cNvSpPr txBox="1">
                <a:spLocks/>
              </p:cNvSpPr>
              <p:nvPr/>
            </p:nvSpPr>
            <p:spPr>
              <a:xfrm>
                <a:off x="1123360" y="3269410"/>
                <a:ext cx="21453232" cy="8749282"/>
              </a:xfrm>
              <a:prstGeom prst="rect">
                <a:avLst/>
              </a:prstGeom>
            </p:spPr>
            <p:txBody>
              <a:bodyPr vert="horz" wrap="square" lIns="182843" tIns="91422" rIns="182843" bIns="91422"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ts val="4400"/>
                  </a:lnSpc>
                </a:pPr>
                <a:r>
                  <a:rPr lang="es-MX" sz="3200" b="1" dirty="0">
                    <a:solidFill>
                      <a:schemeClr val="tx1">
                        <a:lumMod val="75000"/>
                        <a:lumOff val="25000"/>
                      </a:schemeClr>
                    </a:solidFill>
                    <a:latin typeface="Lato Light" charset="0"/>
                    <a:ea typeface="Lato Light" charset="0"/>
                    <a:cs typeface="Lato Light" charset="0"/>
                  </a:rPr>
                  <a:t>Calidad de la estimación</a:t>
                </a:r>
              </a:p>
              <a:p>
                <a:pPr>
                  <a:lnSpc>
                    <a:spcPts val="4400"/>
                  </a:lnSpc>
                </a:pPr>
                <a:r>
                  <a:rPr lang="es-MX" sz="3200" dirty="0">
                    <a:solidFill>
                      <a:schemeClr val="tx1">
                        <a:lumMod val="75000"/>
                        <a:lumOff val="25000"/>
                      </a:schemeClr>
                    </a:solidFill>
                    <a:latin typeface="Lato Light" charset="0"/>
                    <a:ea typeface="Lato Light" charset="0"/>
                    <a:cs typeface="Lato Light" charset="0"/>
                  </a:rPr>
                  <a:t>Confianza y error máximo implícito en la muestra seleccionada. El nivel de confianza será del 95%. El Error Cuadrático Medio de este estimador de razón puede aproximarse por (ver Raj, 1968):</a:t>
                </a:r>
              </a:p>
              <a:p>
                <a:pPr>
                  <a:lnSpc>
                    <a:spcPts val="4400"/>
                  </a:lnSpc>
                </a:pPr>
                <a:endParaRPr lang="es-MX" sz="3200" b="1" dirty="0">
                  <a:solidFill>
                    <a:schemeClr val="tx1">
                      <a:lumMod val="75000"/>
                      <a:lumOff val="25000"/>
                    </a:schemeClr>
                  </a:solidFill>
                  <a:latin typeface="Lato Light" charset="0"/>
                  <a:ea typeface="Lato Light" charset="0"/>
                  <a:cs typeface="Lato Light" charset="0"/>
                </a:endParaRPr>
              </a:p>
              <a:p>
                <a:pPr>
                  <a:lnSpc>
                    <a:spcPts val="4400"/>
                  </a:lnSpc>
                </a:pPr>
                <a:endParaRPr lang="es-MX" sz="3200" dirty="0">
                  <a:solidFill>
                    <a:schemeClr val="tx1">
                      <a:lumMod val="75000"/>
                      <a:lumOff val="25000"/>
                    </a:schemeClr>
                  </a:solidFill>
                  <a:latin typeface="Lato Light" charset="0"/>
                  <a:ea typeface="Calibri" panose="020F0502020204030204" pitchFamily="34" charset="0"/>
                  <a:cs typeface="Times New Roman" panose="02020603050405020304" pitchFamily="18" charset="0"/>
                </a:endParaRPr>
              </a:p>
              <a:p>
                <a:pPr>
                  <a:lnSpc>
                    <a:spcPts val="4400"/>
                  </a:lnSpc>
                </a:pPr>
                <a14:m>
                  <m:oMathPara xmlns:m="http://schemas.openxmlformats.org/officeDocument/2006/math">
                    <m:oMathParaPr>
                      <m:jc m:val="centerGroup"/>
                    </m:oMathParaPr>
                    <m:oMath xmlns:m="http://schemas.openxmlformats.org/officeDocument/2006/math">
                      <m:acc>
                        <m:accPr>
                          <m:chr m:val="̂"/>
                          <m:ctrlPr>
                            <a:rPr lang="es-MX" sz="3200" i="1" smtClean="0">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𝐸𝐶𝑀</m:t>
                          </m:r>
                        </m:e>
                      </m:acc>
                      <m:d>
                        <m:d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dPr>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𝑅</m:t>
                              </m:r>
                            </m:e>
                          </m:acc>
                        </m:e>
                      </m:d>
                      <m:r>
                        <a:rPr lang="es-MX" sz="3200" i="1">
                          <a:effectLst/>
                          <a:latin typeface="Cambria Math" panose="02040503050406030204" pitchFamily="18" charset="0"/>
                          <a:ea typeface="MS Mincho" panose="02020609040205080304" pitchFamily="49" charset="-128"/>
                          <a:cs typeface="Calibri" panose="020F0502020204030204" pitchFamily="34" charset="0"/>
                        </a:rPr>
                        <m:t>=</m:t>
                      </m:r>
                      <m:f>
                        <m:f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fPr>
                        <m:num>
                          <m:r>
                            <a:rPr lang="es-MX" sz="3200" i="1">
                              <a:effectLst/>
                              <a:latin typeface="Cambria Math" panose="02040503050406030204" pitchFamily="18" charset="0"/>
                              <a:ea typeface="MS Mincho" panose="02020609040205080304" pitchFamily="49" charset="-128"/>
                              <a:cs typeface="Calibri" panose="020F0502020204030204" pitchFamily="34" charset="0"/>
                            </a:rPr>
                            <m:t>1</m:t>
                          </m:r>
                        </m:num>
                        <m:den>
                          <m:sSup>
                            <m:sSup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pPr>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𝑋</m:t>
                                  </m:r>
                                </m:e>
                              </m:acc>
                            </m:e>
                            <m:sup>
                              <m:r>
                                <a:rPr lang="es-MX" sz="3200" i="1">
                                  <a:effectLst/>
                                  <a:latin typeface="Cambria Math" panose="02040503050406030204" pitchFamily="18" charset="0"/>
                                  <a:ea typeface="MS Mincho" panose="02020609040205080304" pitchFamily="49" charset="-128"/>
                                  <a:cs typeface="Calibri" panose="020F0502020204030204" pitchFamily="34" charset="0"/>
                                </a:rPr>
                                <m:t>2</m:t>
                              </m:r>
                            </m:sup>
                          </m:sSup>
                        </m:den>
                      </m:f>
                      <m:nary>
                        <m:naryPr>
                          <m:chr m:val="∑"/>
                          <m:limLoc m:val="undOv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naryPr>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r>
                            <a:rPr lang="es-MX" sz="3200" i="1">
                              <a:effectLst/>
                              <a:latin typeface="Cambria Math" panose="02040503050406030204" pitchFamily="18" charset="0"/>
                              <a:ea typeface="MS Mincho" panose="02020609040205080304" pitchFamily="49" charset="-128"/>
                              <a:cs typeface="Calibri" panose="020F0502020204030204" pitchFamily="34" charset="0"/>
                            </a:rPr>
                            <m:t>=1</m:t>
                          </m:r>
                        </m:sub>
                        <m:sup>
                          <m:r>
                            <a:rPr lang="es-MX" sz="3200" i="1">
                              <a:effectLst/>
                              <a:latin typeface="Cambria Math" panose="02040503050406030204" pitchFamily="18" charset="0"/>
                              <a:ea typeface="MS Mincho" panose="02020609040205080304" pitchFamily="49" charset="-128"/>
                              <a:cs typeface="Calibri" panose="020F0502020204030204" pitchFamily="34" charset="0"/>
                            </a:rPr>
                            <m:t>𝐿</m:t>
                          </m:r>
                        </m:sup>
                        <m:e>
                          <m:d>
                            <m:d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dPr>
                            <m:e>
                              <m:f>
                                <m:f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fPr>
                                <m:num>
                                  <m:sSub>
                                    <m:sSubPr>
                                      <m:ctrlPr>
                                        <a:rPr lang="es-MX" sz="3200" i="1">
                                          <a:latin typeface="Cambria Math" panose="02040503050406030204" pitchFamily="18" charset="0"/>
                                          <a:ea typeface="MS Mincho" panose="02020609040205080304" pitchFamily="49" charset="-128"/>
                                          <a:cs typeface="Calibri" panose="020F0502020204030204" pitchFamily="34" charset="0"/>
                                        </a:rPr>
                                      </m:ctrlPr>
                                    </m:sSubPr>
                                    <m:e>
                                      <m:r>
                                        <a:rPr lang="es-MX" sz="3200" i="1">
                                          <a:latin typeface="Cambria Math" panose="02040503050406030204" pitchFamily="18" charset="0"/>
                                          <a:ea typeface="MS Mincho" panose="02020609040205080304" pitchFamily="49" charset="-128"/>
                                          <a:cs typeface="Calibri" panose="020F0502020204030204" pitchFamily="34" charset="0"/>
                                        </a:rPr>
                                        <m:t>𝑛</m:t>
                                      </m:r>
                                    </m:e>
                                    <m:sub>
                                      <m:r>
                                        <a:rPr lang="es-MX" sz="3200" i="1">
                                          <a:latin typeface="Cambria Math" panose="02040503050406030204" pitchFamily="18" charset="0"/>
                                          <a:ea typeface="MS Mincho" panose="02020609040205080304" pitchFamily="49" charset="-128"/>
                                          <a:cs typeface="Calibri" panose="020F0502020204030204" pitchFamily="34" charset="0"/>
                                        </a:rPr>
                                        <m:t>h</m:t>
                                      </m:r>
                                    </m:sub>
                                  </m:sSub>
                                </m:num>
                                <m:den>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r>
                                        <a:rPr lang="es-MX" sz="3200" i="1">
                                          <a:effectLst/>
                                          <a:latin typeface="Cambria Math" panose="02040503050406030204" pitchFamily="18" charset="0"/>
                                          <a:ea typeface="MS Mincho" panose="02020609040205080304" pitchFamily="49" charset="-128"/>
                                          <a:cs typeface="Calibri" panose="020F0502020204030204" pitchFamily="34" charset="0"/>
                                        </a:rPr>
                                        <m:t>𝑛</m:t>
                                      </m:r>
                                    </m:e>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sub>
                                  </m:sSub>
                                  <m:r>
                                    <a:rPr lang="es-MX" sz="3200" i="1">
                                      <a:effectLst/>
                                      <a:latin typeface="Cambria Math" panose="02040503050406030204" pitchFamily="18" charset="0"/>
                                      <a:ea typeface="MS Mincho" panose="02020609040205080304" pitchFamily="49" charset="-128"/>
                                      <a:cs typeface="Calibri" panose="020F0502020204030204" pitchFamily="34" charset="0"/>
                                    </a:rPr>
                                    <m:t>−1</m:t>
                                  </m:r>
                                </m:den>
                              </m:f>
                            </m:e>
                          </m:d>
                        </m:e>
                      </m:nary>
                      <m:nary>
                        <m:naryPr>
                          <m:chr m:val="∑"/>
                          <m:limLoc m:val="undOv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naryPr>
                        <m:sub>
                          <m:r>
                            <a:rPr lang="es-MX" sz="3200" i="1">
                              <a:effectLst/>
                              <a:latin typeface="Cambria Math" panose="02040503050406030204" pitchFamily="18" charset="0"/>
                              <a:ea typeface="MS Mincho" panose="02020609040205080304" pitchFamily="49" charset="-128"/>
                              <a:cs typeface="Calibri" panose="020F0502020204030204" pitchFamily="34" charset="0"/>
                            </a:rPr>
                            <m:t>𝑖</m:t>
                          </m:r>
                          <m:r>
                            <a:rPr lang="es-MX" sz="3200" i="1">
                              <a:effectLst/>
                              <a:latin typeface="Cambria Math" panose="02040503050406030204" pitchFamily="18" charset="0"/>
                              <a:ea typeface="MS Mincho" panose="02020609040205080304" pitchFamily="49" charset="-128"/>
                              <a:cs typeface="Calibri" panose="020F0502020204030204" pitchFamily="34" charset="0"/>
                            </a:rPr>
                            <m:t>=1</m:t>
                          </m:r>
                        </m:sub>
                        <m:sup>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r>
                                <a:rPr lang="es-MX" sz="3200" i="1">
                                  <a:effectLst/>
                                  <a:latin typeface="Cambria Math" panose="02040503050406030204" pitchFamily="18" charset="0"/>
                                  <a:ea typeface="MS Mincho" panose="02020609040205080304" pitchFamily="49" charset="-128"/>
                                  <a:cs typeface="Calibri" panose="020F0502020204030204" pitchFamily="34" charset="0"/>
                                </a:rPr>
                                <m:t>𝑛</m:t>
                              </m:r>
                            </m:e>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sub>
                          </m:sSub>
                        </m:sup>
                        <m:e>
                          <m:sSup>
                            <m:sSup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pPr>
                            <m:e>
                              <m:d>
                                <m:dPr>
                                  <m:begChr m:val="["/>
                                  <m:end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dPr>
                                <m:e>
                                  <m:f>
                                    <m:f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fPr>
                                    <m:num>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𝑌</m:t>
                                              </m:r>
                                            </m:e>
                                          </m:acc>
                                        </m:e>
                                        <m:sub>
                                          <m:r>
                                            <a:rPr lang="es-MX" sz="3200" i="1">
                                              <a:effectLst/>
                                              <a:latin typeface="Cambria Math" panose="02040503050406030204" pitchFamily="18" charset="0"/>
                                              <a:ea typeface="MS Mincho" panose="02020609040205080304" pitchFamily="49" charset="-128"/>
                                              <a:cs typeface="Calibri" panose="020F0502020204030204" pitchFamily="34" charset="0"/>
                                            </a:rPr>
                                            <m:t>h𝑖</m:t>
                                          </m:r>
                                        </m:sub>
                                      </m:sSub>
                                      <m:r>
                                        <a:rPr lang="es-MX" sz="3200" i="1">
                                          <a:effectLst/>
                                          <a:latin typeface="Cambria Math" panose="02040503050406030204" pitchFamily="18" charset="0"/>
                                          <a:ea typeface="MS Mincho" panose="02020609040205080304" pitchFamily="49" charset="-128"/>
                                          <a:cs typeface="Calibri" panose="020F0502020204030204" pitchFamily="34" charset="0"/>
                                        </a:rPr>
                                        <m:t>−</m:t>
                                      </m:r>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𝑅</m:t>
                                          </m:r>
                                        </m:e>
                                      </m:acc>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𝑋</m:t>
                                              </m:r>
                                            </m:e>
                                          </m:acc>
                                        </m:e>
                                        <m:sub>
                                          <m:r>
                                            <a:rPr lang="es-MX" sz="3200" i="1">
                                              <a:effectLst/>
                                              <a:latin typeface="Cambria Math" panose="02040503050406030204" pitchFamily="18" charset="0"/>
                                              <a:ea typeface="MS Mincho" panose="02020609040205080304" pitchFamily="49" charset="-128"/>
                                              <a:cs typeface="Calibri" panose="020F0502020204030204" pitchFamily="34" charset="0"/>
                                            </a:rPr>
                                            <m:t>h𝑖</m:t>
                                          </m:r>
                                        </m:sub>
                                      </m:sSub>
                                    </m:num>
                                    <m:den>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r>
                                            <a:rPr lang="es-MX" sz="3200" i="1">
                                              <a:effectLst/>
                                              <a:latin typeface="Cambria Math" panose="02040503050406030204" pitchFamily="18" charset="0"/>
                                              <a:ea typeface="MS Mincho" panose="02020609040205080304" pitchFamily="49" charset="-128"/>
                                              <a:cs typeface="Calibri" panose="020F0502020204030204" pitchFamily="34" charset="0"/>
                                            </a:rPr>
                                            <m:t>𝑃</m:t>
                                          </m:r>
                                        </m:e>
                                        <m:sub>
                                          <m:r>
                                            <a:rPr lang="es-MX" sz="3200" i="1">
                                              <a:effectLst/>
                                              <a:latin typeface="Cambria Math" panose="02040503050406030204" pitchFamily="18" charset="0"/>
                                              <a:ea typeface="MS Mincho" panose="02020609040205080304" pitchFamily="49" charset="-128"/>
                                              <a:cs typeface="Calibri" panose="020F0502020204030204" pitchFamily="34" charset="0"/>
                                            </a:rPr>
                                            <m:t>h𝑖</m:t>
                                          </m:r>
                                        </m:sub>
                                      </m:sSub>
                                    </m:den>
                                  </m:f>
                                  <m:r>
                                    <a:rPr lang="es-MX" sz="3200" i="1">
                                      <a:effectLst/>
                                      <a:latin typeface="Cambria Math" panose="02040503050406030204" pitchFamily="18" charset="0"/>
                                      <a:ea typeface="MS Mincho" panose="02020609040205080304" pitchFamily="49" charset="-128"/>
                                      <a:cs typeface="Calibri" panose="020F0502020204030204" pitchFamily="34" charset="0"/>
                                    </a:rPr>
                                    <m:t>−</m:t>
                                  </m:r>
                                  <m:f>
                                    <m:f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fPr>
                                    <m:num>
                                      <m:r>
                                        <a:rPr lang="es-MX" sz="3200" i="1">
                                          <a:effectLst/>
                                          <a:latin typeface="Cambria Math" panose="02040503050406030204" pitchFamily="18" charset="0"/>
                                          <a:ea typeface="MS Mincho" panose="02020609040205080304" pitchFamily="49" charset="-128"/>
                                          <a:cs typeface="Calibri" panose="020F0502020204030204" pitchFamily="34" charset="0"/>
                                        </a:rPr>
                                        <m:t>1</m:t>
                                      </m:r>
                                    </m:num>
                                    <m:den>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r>
                                            <a:rPr lang="es-MX" sz="3200" i="1">
                                              <a:effectLst/>
                                              <a:latin typeface="Cambria Math" panose="02040503050406030204" pitchFamily="18" charset="0"/>
                                              <a:ea typeface="MS Mincho" panose="02020609040205080304" pitchFamily="49" charset="-128"/>
                                              <a:cs typeface="Calibri" panose="020F0502020204030204" pitchFamily="34" charset="0"/>
                                            </a:rPr>
                                            <m:t>𝑛</m:t>
                                          </m:r>
                                        </m:e>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sub>
                                      </m:sSub>
                                    </m:den>
                                  </m:f>
                                  <m:nary>
                                    <m:naryPr>
                                      <m:chr m:val="∑"/>
                                      <m:limLoc m:val="undOv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naryPr>
                                    <m:sub>
                                      <m:r>
                                        <a:rPr lang="es-MX" sz="3200" i="1">
                                          <a:effectLst/>
                                          <a:latin typeface="Cambria Math" panose="02040503050406030204" pitchFamily="18" charset="0"/>
                                          <a:ea typeface="MS Mincho" panose="02020609040205080304" pitchFamily="49" charset="-128"/>
                                          <a:cs typeface="Calibri" panose="020F0502020204030204" pitchFamily="34" charset="0"/>
                                        </a:rPr>
                                        <m:t>𝑗</m:t>
                                      </m:r>
                                      <m:r>
                                        <a:rPr lang="es-MX" sz="3200" i="1">
                                          <a:effectLst/>
                                          <a:latin typeface="Cambria Math" panose="02040503050406030204" pitchFamily="18" charset="0"/>
                                          <a:ea typeface="MS Mincho" panose="02020609040205080304" pitchFamily="49" charset="-128"/>
                                          <a:cs typeface="Calibri" panose="020F0502020204030204" pitchFamily="34" charset="0"/>
                                        </a:rPr>
                                        <m:t>=1</m:t>
                                      </m:r>
                                    </m:sub>
                                    <m:sup>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r>
                                            <a:rPr lang="es-MX" sz="3200" i="1">
                                              <a:effectLst/>
                                              <a:latin typeface="Cambria Math" panose="02040503050406030204" pitchFamily="18" charset="0"/>
                                              <a:ea typeface="MS Mincho" panose="02020609040205080304" pitchFamily="49" charset="-128"/>
                                              <a:cs typeface="Calibri" panose="020F0502020204030204" pitchFamily="34" charset="0"/>
                                            </a:rPr>
                                            <m:t>𝑛</m:t>
                                          </m:r>
                                        </m:e>
                                        <m:sub>
                                          <m:r>
                                            <a:rPr lang="es-MX" sz="3200" i="1">
                                              <a:effectLst/>
                                              <a:latin typeface="Cambria Math" panose="02040503050406030204" pitchFamily="18" charset="0"/>
                                              <a:ea typeface="MS Mincho" panose="02020609040205080304" pitchFamily="49" charset="-128"/>
                                              <a:cs typeface="Calibri" panose="020F0502020204030204" pitchFamily="34" charset="0"/>
                                            </a:rPr>
                                            <m:t>h</m:t>
                                          </m:r>
                                        </m:sub>
                                      </m:sSub>
                                    </m:sup>
                                    <m:e>
                                      <m:f>
                                        <m:f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fPr>
                                        <m:num>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𝑌</m:t>
                                                  </m:r>
                                                </m:e>
                                              </m:acc>
                                            </m:e>
                                            <m:sub>
                                              <m:r>
                                                <a:rPr lang="es-MX" sz="3200" i="1">
                                                  <a:effectLst/>
                                                  <a:latin typeface="Cambria Math" panose="02040503050406030204" pitchFamily="18" charset="0"/>
                                                  <a:ea typeface="MS Mincho" panose="02020609040205080304" pitchFamily="49" charset="-128"/>
                                                  <a:cs typeface="Calibri" panose="020F0502020204030204" pitchFamily="34" charset="0"/>
                                                </a:rPr>
                                                <m:t>h𝑗</m:t>
                                              </m:r>
                                            </m:sub>
                                          </m:sSub>
                                          <m:r>
                                            <a:rPr lang="es-MX" sz="3200" i="1">
                                              <a:effectLst/>
                                              <a:latin typeface="Cambria Math" panose="02040503050406030204" pitchFamily="18" charset="0"/>
                                              <a:ea typeface="MS Mincho" panose="02020609040205080304" pitchFamily="49" charset="-128"/>
                                              <a:cs typeface="Calibri" panose="020F0502020204030204" pitchFamily="34" charset="0"/>
                                            </a:rPr>
                                            <m:t>−</m:t>
                                          </m:r>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𝑅</m:t>
                                              </m:r>
                                            </m:e>
                                          </m:acc>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𝑋</m:t>
                                                  </m:r>
                                                </m:e>
                                              </m:acc>
                                            </m:e>
                                            <m:sub>
                                              <m:r>
                                                <a:rPr lang="es-MX" sz="3200" i="1">
                                                  <a:effectLst/>
                                                  <a:latin typeface="Cambria Math" panose="02040503050406030204" pitchFamily="18" charset="0"/>
                                                  <a:ea typeface="MS Mincho" panose="02020609040205080304" pitchFamily="49" charset="-128"/>
                                                  <a:cs typeface="Calibri" panose="020F0502020204030204" pitchFamily="34" charset="0"/>
                                                </a:rPr>
                                                <m:t>h𝑗</m:t>
                                              </m:r>
                                            </m:sub>
                                          </m:sSub>
                                        </m:num>
                                        <m:den>
                                          <m:sSub>
                                            <m:sSub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sSubPr>
                                            <m:e>
                                              <m:r>
                                                <a:rPr lang="es-MX" sz="3200" i="1">
                                                  <a:effectLst/>
                                                  <a:latin typeface="Cambria Math" panose="02040503050406030204" pitchFamily="18" charset="0"/>
                                                  <a:ea typeface="MS Mincho" panose="02020609040205080304" pitchFamily="49" charset="-128"/>
                                                  <a:cs typeface="Calibri" panose="020F0502020204030204" pitchFamily="34" charset="0"/>
                                                </a:rPr>
                                                <m:t>𝑃</m:t>
                                              </m:r>
                                            </m:e>
                                            <m:sub>
                                              <m:r>
                                                <a:rPr lang="es-MX" sz="3200" i="1">
                                                  <a:effectLst/>
                                                  <a:latin typeface="Cambria Math" panose="02040503050406030204" pitchFamily="18" charset="0"/>
                                                  <a:ea typeface="MS Mincho" panose="02020609040205080304" pitchFamily="49" charset="-128"/>
                                                  <a:cs typeface="Calibri" panose="020F0502020204030204" pitchFamily="34" charset="0"/>
                                                </a:rPr>
                                                <m:t>h𝑗</m:t>
                                              </m:r>
                                            </m:sub>
                                          </m:sSub>
                                        </m:den>
                                      </m:f>
                                    </m:e>
                                  </m:nary>
                                </m:e>
                              </m:d>
                            </m:e>
                            <m:sup>
                              <m:r>
                                <a:rPr lang="es-MX" sz="3200" i="1">
                                  <a:effectLst/>
                                  <a:latin typeface="Cambria Math" panose="02040503050406030204" pitchFamily="18" charset="0"/>
                                  <a:ea typeface="MS Mincho" panose="02020609040205080304" pitchFamily="49" charset="-128"/>
                                  <a:cs typeface="Calibri" panose="020F0502020204030204" pitchFamily="34" charset="0"/>
                                </a:rPr>
                                <m:t>2</m:t>
                              </m:r>
                            </m:sup>
                          </m:sSup>
                        </m:e>
                      </m:nary>
                    </m:oMath>
                  </m:oMathPara>
                </a14:m>
                <a:endParaRPr lang="es-MX" sz="3200" dirty="0">
                  <a:solidFill>
                    <a:schemeClr val="tx1">
                      <a:lumMod val="75000"/>
                      <a:lumOff val="25000"/>
                    </a:schemeClr>
                  </a:solidFill>
                  <a:latin typeface="Lato Light" charset="0"/>
                  <a:ea typeface="Calibri" panose="020F0502020204030204" pitchFamily="34" charset="0"/>
                  <a:cs typeface="Times New Roman" panose="02020603050405020304" pitchFamily="18" charset="0"/>
                </a:endParaRPr>
              </a:p>
              <a:p>
                <a:pPr>
                  <a:lnSpc>
                    <a:spcPts val="4400"/>
                  </a:lnSpc>
                </a:pPr>
                <a:endParaRPr lang="es-MX" sz="3200" dirty="0">
                  <a:solidFill>
                    <a:schemeClr val="tx1">
                      <a:lumMod val="75000"/>
                      <a:lumOff val="25000"/>
                    </a:schemeClr>
                  </a:solidFill>
                  <a:latin typeface="Lato Light" charset="0"/>
                  <a:ea typeface="Calibri" panose="020F0502020204030204" pitchFamily="34" charset="0"/>
                  <a:cs typeface="Times New Roman" panose="02020603050405020304" pitchFamily="18" charset="0"/>
                </a:endParaRPr>
              </a:p>
              <a:p>
                <a:pPr>
                  <a:lnSpc>
                    <a:spcPct val="107000"/>
                  </a:lnSpc>
                  <a:spcAft>
                    <a:spcPts val="800"/>
                  </a:spcAft>
                </a:pPr>
                <a:r>
                  <a:rPr lang="es-MX" sz="3200" dirty="0">
                    <a:solidFill>
                      <a:schemeClr val="tx1">
                        <a:lumMod val="75000"/>
                        <a:lumOff val="25000"/>
                      </a:schemeClr>
                    </a:solidFill>
                    <a:latin typeface="+mn-lt"/>
                    <a:cs typeface="Times New Roman" panose="02020603050405020304" pitchFamily="18" charset="0"/>
                  </a:rPr>
                  <a:t>Si suponemos una distribución muestral Normal del estimador, el intervalo del 95% de confianza para el parámetro se calcula así:</a:t>
                </a:r>
              </a:p>
              <a:p>
                <a:pPr algn="ctr">
                  <a:lnSpc>
                    <a:spcPct val="107000"/>
                  </a:lnSpc>
                  <a:spcAft>
                    <a:spcPts val="800"/>
                  </a:spcAft>
                </a:pPr>
                <a14:m>
                  <m:oMath xmlns:m="http://schemas.openxmlformats.org/officeDocument/2006/math">
                    <m:acc>
                      <m:accPr>
                        <m:chr m:val="̂"/>
                        <m:ctrlPr>
                          <a:rPr lang="es-MX" sz="3200" i="1" smtClean="0">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𝑅</m:t>
                        </m:r>
                      </m:e>
                    </m:acc>
                    <m:r>
                      <a:rPr lang="es-MX" sz="3200" i="1">
                        <a:effectLst/>
                        <a:latin typeface="Cambria Math" panose="02040503050406030204" pitchFamily="18" charset="0"/>
                        <a:ea typeface="MS Mincho" panose="02020609040205080304" pitchFamily="49" charset="-128"/>
                        <a:cs typeface="Calibri" panose="020F0502020204030204" pitchFamily="34" charset="0"/>
                      </a:rPr>
                      <m:t> ±1.96</m:t>
                    </m:r>
                    <m:rad>
                      <m:radPr>
                        <m:degHide m:val="on"/>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radPr>
                      <m:deg/>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𝐸𝐶𝑀</m:t>
                            </m:r>
                          </m:e>
                        </m:acc>
                        <m:d>
                          <m:dPr>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dPr>
                          <m:e>
                            <m:acc>
                              <m:accPr>
                                <m:chr m:val="̂"/>
                                <m:ctrlPr>
                                  <a:rPr lang="es-MX" sz="3200" i="1">
                                    <a:effectLst/>
                                    <a:latin typeface="Cambria Math" panose="02040503050406030204" pitchFamily="18" charset="0"/>
                                    <a:ea typeface="MS Mincho" panose="02020609040205080304" pitchFamily="49" charset="-128"/>
                                    <a:cs typeface="Calibri" panose="020F0502020204030204" pitchFamily="34" charset="0"/>
                                  </a:rPr>
                                </m:ctrlPr>
                              </m:accPr>
                              <m:e>
                                <m:r>
                                  <a:rPr lang="es-MX" sz="3200" i="1">
                                    <a:effectLst/>
                                    <a:latin typeface="Cambria Math" panose="02040503050406030204" pitchFamily="18" charset="0"/>
                                    <a:ea typeface="MS Mincho" panose="02020609040205080304" pitchFamily="49" charset="-128"/>
                                    <a:cs typeface="Calibri" panose="020F0502020204030204" pitchFamily="34" charset="0"/>
                                  </a:rPr>
                                  <m:t>𝑅</m:t>
                                </m:r>
                              </m:e>
                            </m:acc>
                          </m:e>
                        </m:d>
                      </m:e>
                    </m:rad>
                  </m:oMath>
                </a14:m>
                <a:r>
                  <a:rPr lang="es-MX" sz="3200" dirty="0">
                    <a:effectLst/>
                    <a:latin typeface="Calibri" panose="020F0502020204030204" pitchFamily="34" charset="0"/>
                    <a:ea typeface="MS Mincho" panose="02020609040205080304" pitchFamily="49" charset="-128"/>
                    <a:cs typeface="Calibri" panose="020F0502020204030204" pitchFamily="34" charset="0"/>
                  </a:rPr>
                  <a:t>.</a:t>
                </a:r>
                <a:endParaRPr lang="es-MX" sz="32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endParaRPr lang="es-MX" sz="3200" dirty="0">
                  <a:solidFill>
                    <a:schemeClr val="tx1">
                      <a:lumMod val="75000"/>
                      <a:lumOff val="25000"/>
                    </a:schemeClr>
                  </a:solidFill>
                  <a:latin typeface="+mn-lt"/>
                  <a:cs typeface="Times New Roman" panose="02020603050405020304" pitchFamily="18" charset="0"/>
                </a:endParaRPr>
              </a:p>
            </p:txBody>
          </p:sp>
        </mc:Choice>
        <mc:Fallback xmlns="">
          <p:sp>
            <p:nvSpPr>
              <p:cNvPr id="506" name="Subtitle 2"/>
              <p:cNvSpPr txBox="1">
                <a:spLocks noRot="1" noChangeAspect="1" noMove="1" noResize="1" noEditPoints="1" noAdjustHandles="1" noChangeArrowheads="1" noChangeShapeType="1" noTextEdit="1"/>
              </p:cNvSpPr>
              <p:nvPr/>
            </p:nvSpPr>
            <p:spPr>
              <a:xfrm>
                <a:off x="1123360" y="3269410"/>
                <a:ext cx="21453232" cy="8749282"/>
              </a:xfrm>
              <a:prstGeom prst="rect">
                <a:avLst/>
              </a:prstGeom>
              <a:blipFill>
                <a:blip r:embed="rId2"/>
                <a:stretch>
                  <a:fillRect l="-284" t="-70" r="-739"/>
                </a:stretch>
              </a:blipFill>
            </p:spPr>
            <p:txBody>
              <a:bodyPr/>
              <a:lstStyle/>
              <a:p>
                <a:r>
                  <a:rPr lang="es-MX">
                    <a:noFill/>
                  </a:rPr>
                  <a:t> </a:t>
                </a:r>
              </a:p>
            </p:txBody>
          </p:sp>
        </mc:Fallback>
      </mc:AlternateContent>
      <p:sp>
        <p:nvSpPr>
          <p:cNvPr id="2" name="Marcador de texto 2">
            <a:extLst>
              <a:ext uri="{FF2B5EF4-FFF2-40B4-BE49-F238E27FC236}">
                <a16:creationId xmlns:a16="http://schemas.microsoft.com/office/drawing/2014/main" id="{56ED36E2-4D49-47A6-9DD7-5F1819F9DF0E}"/>
              </a:ext>
            </a:extLst>
          </p:cNvPr>
          <p:cNvSpPr txBox="1">
            <a:spLocks/>
          </p:cNvSpPr>
          <p:nvPr/>
        </p:nvSpPr>
        <p:spPr>
          <a:xfrm>
            <a:off x="1259215" y="818698"/>
            <a:ext cx="22304170"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Anexo A. Forma de Procesamiento, estimadores e intervalos de confianza (cont.)</a:t>
            </a:r>
          </a:p>
        </p:txBody>
      </p:sp>
      <p:sp>
        <p:nvSpPr>
          <p:cNvPr id="3"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9CBCB592-6E79-47F6-A35A-2B72D72D60BB}"/>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5" name="Slide Number">
            <a:extLst>
              <a:ext uri="{FF2B5EF4-FFF2-40B4-BE49-F238E27FC236}">
                <a16:creationId xmlns:a16="http://schemas.microsoft.com/office/drawing/2014/main" id="{ADAAD8DE-7237-474F-AE84-063B7389CDFD}"/>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52</a:t>
            </a:fld>
            <a:endParaRPr lang="es-MX" dirty="0"/>
          </a:p>
        </p:txBody>
      </p:sp>
    </p:spTree>
    <p:extLst>
      <p:ext uri="{BB962C8B-B14F-4D97-AF65-F5344CB8AC3E}">
        <p14:creationId xmlns:p14="http://schemas.microsoft.com/office/powerpoint/2010/main" val="1980346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6" name="Subtitle 2"/>
              <p:cNvSpPr txBox="1">
                <a:spLocks/>
              </p:cNvSpPr>
              <p:nvPr/>
            </p:nvSpPr>
            <p:spPr>
              <a:xfrm>
                <a:off x="1123360" y="3269410"/>
                <a:ext cx="21453232" cy="10215837"/>
              </a:xfrm>
              <a:prstGeom prst="rect">
                <a:avLst/>
              </a:prstGeom>
            </p:spPr>
            <p:txBody>
              <a:bodyPr vert="horz" wrap="square" lIns="182843" tIns="91422" rIns="182843" bIns="91422"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ts val="4400"/>
                  </a:lnSpc>
                </a:pPr>
                <a:r>
                  <a:rPr lang="es-MX" sz="3200" b="1" dirty="0">
                    <a:solidFill>
                      <a:schemeClr val="tx1">
                        <a:lumMod val="75000"/>
                        <a:lumOff val="25000"/>
                      </a:schemeClr>
                    </a:solidFill>
                    <a:latin typeface="Lato Light" charset="0"/>
                    <a:ea typeface="Lato Light" charset="0"/>
                    <a:cs typeface="Lato Light" charset="0"/>
                  </a:rPr>
                  <a:t>Procedimiento de agregación de las estimaciones de las tres empresas</a:t>
                </a:r>
              </a:p>
              <a:p>
                <a:pPr>
                  <a:lnSpc>
                    <a:spcPts val="4400"/>
                  </a:lnSpc>
                </a:pPr>
                <a:r>
                  <a:rPr lang="es-MX" sz="3200" dirty="0">
                    <a:solidFill>
                      <a:schemeClr val="tx1">
                        <a:lumMod val="75000"/>
                        <a:lumOff val="25000"/>
                      </a:schemeClr>
                    </a:solidFill>
                    <a:latin typeface="Lato Light" charset="0"/>
                    <a:ea typeface="Lato Light" charset="0"/>
                    <a:cs typeface="Lato Light" charset="0"/>
                  </a:rPr>
                  <a:t>Las estimaciones combinadas de conocimiento de candidatos para cada cargo se construyeron ponderando las estimaciones individuales de cada empresa, tomando el total de encuestas realizado por cada una. Si 𝑛_𝑖 es el tamaño de muestra de la i-ésima encuestadora y</a:t>
                </a:r>
              </a:p>
              <a:p>
                <a:pPr>
                  <a:lnSpc>
                    <a:spcPts val="4400"/>
                  </a:lnSpc>
                </a:pPr>
                <a:endParaRPr lang="es-MX" sz="1600" dirty="0">
                  <a:solidFill>
                    <a:schemeClr val="tx1">
                      <a:lumMod val="75000"/>
                      <a:lumOff val="25000"/>
                    </a:schemeClr>
                  </a:solidFill>
                  <a:latin typeface="+mn-lt"/>
                  <a:ea typeface="Lato Light" charset="0"/>
                  <a:cs typeface="Times New Roman" panose="02020603050405020304" pitchFamily="18" charset="0"/>
                </a:endParaRPr>
              </a:p>
              <a:p>
                <a:pPr>
                  <a:lnSpc>
                    <a:spcPts val="4400"/>
                  </a:lnSpc>
                </a:pPr>
                <a:endParaRPr lang="es-MX" sz="3200" dirty="0">
                  <a:solidFill>
                    <a:schemeClr val="tx1">
                      <a:lumMod val="75000"/>
                      <a:lumOff val="25000"/>
                    </a:schemeClr>
                  </a:solidFill>
                  <a:latin typeface="+mn-lt"/>
                  <a:ea typeface="Lato Light" charset="0"/>
                  <a:cs typeface="Times New Roman" panose="02020603050405020304" pitchFamily="18" charset="0"/>
                </a:endParaRPr>
              </a:p>
              <a:p>
                <a:pPr>
                  <a:lnSpc>
                    <a:spcPts val="4400"/>
                  </a:lnSpc>
                </a:pPr>
                <a14:m>
                  <m:oMathPara xmlns:m="http://schemas.openxmlformats.org/officeDocument/2006/math">
                    <m:oMathParaPr>
                      <m:jc m:val="centerGroup"/>
                    </m:oMathParaPr>
                    <m:oMath xmlns:m="http://schemas.openxmlformats.org/officeDocument/2006/math">
                      <m:sSub>
                        <m:sSubPr>
                          <m:ctrlPr>
                            <a:rPr lang="es-MX" sz="3200" i="1" smtClean="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𝜃</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MX" sz="3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eqArrPr>
                            <m:e>
                              <m:m>
                                <m:mPr>
                                  <m:mcs>
                                    <m:mc>
                                      <m:mcPr>
                                        <m:count m:val="1"/>
                                        <m:mcJc m:val="center"/>
                                      </m:mcPr>
                                    </m:mc>
                                  </m:mcs>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𝜃</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r>
                                          <a:rPr lang="es-MX" sz="3200" i="1">
                                            <a:effectLst/>
                                            <a:latin typeface="Cambria Math" panose="02040503050406030204" pitchFamily="18" charset="0"/>
                                            <a:ea typeface="Calibri" panose="020F0502020204030204" pitchFamily="34" charset="0"/>
                                            <a:cs typeface="Times New Roman" panose="02020603050405020304" pitchFamily="18" charset="0"/>
                                          </a:rPr>
                                          <m:t>1</m:t>
                                        </m:r>
                                      </m:sub>
                                    </m:sSub>
                                  </m:e>
                                </m:mr>
                                <m:mr>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𝜃</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r>
                                          <a:rPr lang="es-MX" sz="3200" i="1">
                                            <a:effectLst/>
                                            <a:latin typeface="Cambria Math" panose="02040503050406030204" pitchFamily="18" charset="0"/>
                                            <a:ea typeface="Calibri" panose="020F0502020204030204" pitchFamily="34" charset="0"/>
                                            <a:cs typeface="Times New Roman" panose="02020603050405020304" pitchFamily="18" charset="0"/>
                                          </a:rPr>
                                          <m:t>2</m:t>
                                        </m:r>
                                      </m:sub>
                                    </m:sSub>
                                  </m:e>
                                </m:mr>
                                <m:mr>
                                  <m:e>
                                    <m:r>
                                      <a:rPr lang="es-MX" sz="3200" i="1">
                                        <a:effectLst/>
                                        <a:latin typeface="Cambria Math" panose="02040503050406030204" pitchFamily="18" charset="0"/>
                                        <a:ea typeface="Calibri" panose="020F0502020204030204" pitchFamily="34" charset="0"/>
                                        <a:cs typeface="Times New Roman" panose="02020603050405020304" pitchFamily="18" charset="0"/>
                                      </a:rPr>
                                      <m:t>⋮</m:t>
                                    </m:r>
                                  </m:e>
                                </m:mr>
                              </m:m>
                            </m:e>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𝜃</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𝑖𝑝</m:t>
                                  </m:r>
                                </m:sub>
                              </m:sSub>
                            </m:e>
                          </m:eqArr>
                        </m:e>
                      </m:d>
                      <m:r>
                        <a:rPr lang="es-MX" sz="3200" i="1">
                          <a:effectLst/>
                          <a:latin typeface="Cambria Math" panose="02040503050406030204" pitchFamily="18" charset="0"/>
                          <a:ea typeface="Calibri" panose="020F0502020204030204" pitchFamily="34" charset="0"/>
                          <a:cs typeface="Times New Roman" panose="02020603050405020304" pitchFamily="18" charset="0"/>
                        </a:rPr>
                        <m:t>     </m:t>
                      </m:r>
                      <m:r>
                        <a:rPr lang="es-MX" sz="3200" i="1">
                          <a:effectLst/>
                          <a:latin typeface="Cambria Math" panose="02040503050406030204" pitchFamily="18" charset="0"/>
                          <a:ea typeface="Calibri" panose="020F0502020204030204" pitchFamily="34" charset="0"/>
                          <a:cs typeface="Times New Roman" panose="02020603050405020304" pitchFamily="18" charset="0"/>
                        </a:rPr>
                        <m:t>𝑦</m:t>
                      </m:r>
                      <m:r>
                        <a:rPr lang="es-MX" sz="32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𝑒</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MX" sz="3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eqArrPr>
                            <m:e>
                              <m:m>
                                <m:mPr>
                                  <m:mcs>
                                    <m:mc>
                                      <m:mcPr>
                                        <m:count m:val="1"/>
                                        <m:mcJc m:val="center"/>
                                      </m:mcPr>
                                    </m:mc>
                                  </m:mcs>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𝑒</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r>
                                          <a:rPr lang="es-MX" sz="3200" i="1">
                                            <a:effectLst/>
                                            <a:latin typeface="Cambria Math" panose="02040503050406030204" pitchFamily="18" charset="0"/>
                                            <a:ea typeface="Calibri" panose="020F0502020204030204" pitchFamily="34" charset="0"/>
                                            <a:cs typeface="Times New Roman" panose="02020603050405020304" pitchFamily="18" charset="0"/>
                                          </a:rPr>
                                          <m:t>1</m:t>
                                        </m:r>
                                      </m:sub>
                                    </m:sSub>
                                  </m:e>
                                </m:mr>
                                <m:mr>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𝑒</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r>
                                          <a:rPr lang="es-MX" sz="3200" i="1">
                                            <a:effectLst/>
                                            <a:latin typeface="Cambria Math" panose="02040503050406030204" pitchFamily="18" charset="0"/>
                                            <a:ea typeface="Calibri" panose="020F0502020204030204" pitchFamily="34" charset="0"/>
                                            <a:cs typeface="Times New Roman" panose="02020603050405020304" pitchFamily="18" charset="0"/>
                                          </a:rPr>
                                          <m:t>2</m:t>
                                        </m:r>
                                      </m:sub>
                                    </m:sSub>
                                  </m:e>
                                </m:mr>
                                <m:mr>
                                  <m:e>
                                    <m:r>
                                      <a:rPr lang="es-MX" sz="3200" i="1">
                                        <a:effectLst/>
                                        <a:latin typeface="Cambria Math" panose="02040503050406030204" pitchFamily="18" charset="0"/>
                                        <a:ea typeface="Calibri" panose="020F0502020204030204" pitchFamily="34" charset="0"/>
                                        <a:cs typeface="Times New Roman" panose="02020603050405020304" pitchFamily="18" charset="0"/>
                                      </a:rPr>
                                      <m:t>⋮</m:t>
                                    </m:r>
                                  </m:e>
                                </m:mr>
                              </m:m>
                            </m:e>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𝑒</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𝑖𝑝</m:t>
                                  </m:r>
                                </m:sub>
                              </m:sSub>
                            </m:e>
                          </m:eqArr>
                        </m:e>
                      </m:d>
                      <m:r>
                        <a:rPr lang="es-MX" sz="3200" i="1">
                          <a:effectLst/>
                          <a:latin typeface="Cambria Math" panose="02040503050406030204" pitchFamily="18" charset="0"/>
                          <a:ea typeface="Calibri" panose="020F0502020204030204" pitchFamily="34" charset="0"/>
                          <a:cs typeface="Times New Roman" panose="02020603050405020304" pitchFamily="18" charset="0"/>
                        </a:rPr>
                        <m:t>      </m:t>
                      </m:r>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r>
                        <a:rPr lang="es-MX" sz="3200" i="1">
                          <a:effectLst/>
                          <a:latin typeface="Cambria Math" panose="02040503050406030204" pitchFamily="18" charset="0"/>
                          <a:ea typeface="Calibri" panose="020F0502020204030204" pitchFamily="34" charset="0"/>
                          <a:cs typeface="Times New Roman" panose="02020603050405020304" pitchFamily="18" charset="0"/>
                        </a:rPr>
                        <m:t>=1,2,3</m:t>
                      </m:r>
                    </m:oMath>
                  </m:oMathPara>
                </a14:m>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4400"/>
                  </a:lnSpc>
                  <a:spcBef>
                    <a:spcPts val="5400"/>
                  </a:spcBef>
                </a:pPr>
                <a:r>
                  <a:rPr lang="es-MX" sz="3200" dirty="0">
                    <a:solidFill>
                      <a:schemeClr val="tx1">
                        <a:lumMod val="75000"/>
                        <a:lumOff val="25000"/>
                      </a:schemeClr>
                    </a:solidFill>
                    <a:latin typeface="+mn-lt"/>
                    <a:ea typeface="Lato Light" charset="0"/>
                    <a:cs typeface="Times New Roman" panose="02020603050405020304" pitchFamily="18" charset="0"/>
                  </a:rPr>
                  <a:t>son respectivamente los vectores de estimaciones puntuales y de errores cuadráticos medios estimados correspondientes a las tres empresas, la estimaciones combinadas son:</a:t>
                </a:r>
              </a:p>
              <a:p>
                <a:pPr>
                  <a:lnSpc>
                    <a:spcPts val="4400"/>
                  </a:lnSpc>
                </a:pPr>
                <a:endParaRPr lang="es-MX" sz="3200" dirty="0">
                  <a:solidFill>
                    <a:schemeClr val="tx1">
                      <a:lumMod val="75000"/>
                      <a:lumOff val="25000"/>
                    </a:schemeClr>
                  </a:solidFill>
                  <a:latin typeface="+mn-lt"/>
                  <a:ea typeface="Lato Light" charset="0"/>
                  <a:cs typeface="Times New Roman" panose="02020603050405020304" pitchFamily="18" charset="0"/>
                </a:endParaRPr>
              </a:p>
              <a:p>
                <a:pPr>
                  <a:lnSpc>
                    <a:spcPts val="4400"/>
                  </a:lnSpc>
                </a:pPr>
                <a:endParaRPr lang="es-MX" sz="3200" dirty="0">
                  <a:solidFill>
                    <a:schemeClr val="tx1">
                      <a:lumMod val="75000"/>
                      <a:lumOff val="25000"/>
                    </a:schemeClr>
                  </a:solidFill>
                  <a:latin typeface="+mn-lt"/>
                  <a:ea typeface="Lato Light" charset="0"/>
                  <a:cs typeface="Times New Roman" panose="02020603050405020304" pitchFamily="18" charset="0"/>
                </a:endParaRPr>
              </a:p>
              <a:p>
                <a:pPr>
                  <a:lnSpc>
                    <a:spcPts val="4400"/>
                  </a:lnSpc>
                </a:pPr>
                <a14:m>
                  <m:oMathPara xmlns:m="http://schemas.openxmlformats.org/officeDocument/2006/math">
                    <m:oMathParaPr>
                      <m:jc m:val="centerGroup"/>
                    </m:oMathParaPr>
                    <m:oMath xmlns:m="http://schemas.openxmlformats.org/officeDocument/2006/math">
                      <m:acc>
                        <m:accPr>
                          <m:chr m:val="̂"/>
                          <m:ctrlPr>
                            <a:rPr lang="es-MX" sz="3200" i="1" smtClean="0">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𝜃</m:t>
                          </m:r>
                        </m:e>
                      </m:acc>
                      <m:r>
                        <a:rPr lang="es-MX" sz="32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r>
                            <a:rPr lang="es-MX" sz="32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s-MX" sz="3200" i="1">
                              <a:effectLst/>
                              <a:latin typeface="Cambria Math" panose="02040503050406030204" pitchFamily="18" charset="0"/>
                              <a:ea typeface="Calibri" panose="020F0502020204030204" pitchFamily="34" charset="0"/>
                              <a:cs typeface="Times New Roman" panose="02020603050405020304" pitchFamily="18" charset="0"/>
                            </a:rPr>
                            <m:t>3</m:t>
                          </m:r>
                        </m:sup>
                        <m:e>
                          <m:f>
                            <m:f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32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r>
                                <a:rPr lang="es-MX" sz="3200" i="1">
                                  <a:effectLst/>
                                  <a:latin typeface="Cambria Math" panose="02040503050406030204" pitchFamily="18" charset="0"/>
                                  <a:ea typeface="Calibri" panose="020F0502020204030204" pitchFamily="34" charset="0"/>
                                  <a:cs typeface="Times New Roman" panose="02020603050405020304" pitchFamily="18" charset="0"/>
                                </a:rPr>
                                <m:t>𝑛</m:t>
                              </m:r>
                            </m:den>
                          </m:f>
                          <m:d>
                            <m:d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eqArrPr>
                                <m:e>
                                  <m:m>
                                    <m:mPr>
                                      <m:mcs>
                                        <m:mc>
                                          <m:mcPr>
                                            <m:count m:val="1"/>
                                            <m:mcJc m:val="center"/>
                                          </m:mcPr>
                                        </m:mc>
                                      </m:mcs>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𝜃</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r>
                                              <a:rPr lang="es-MX" sz="3200" i="1">
                                                <a:effectLst/>
                                                <a:latin typeface="Cambria Math" panose="02040503050406030204" pitchFamily="18" charset="0"/>
                                                <a:ea typeface="Calibri" panose="020F0502020204030204" pitchFamily="34" charset="0"/>
                                                <a:cs typeface="Times New Roman" panose="02020603050405020304" pitchFamily="18" charset="0"/>
                                              </a:rPr>
                                              <m:t>1</m:t>
                                            </m:r>
                                          </m:sub>
                                        </m:sSub>
                                      </m:e>
                                    </m:mr>
                                    <m:mr>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𝜃</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r>
                                              <a:rPr lang="es-MX" sz="3200" i="1">
                                                <a:effectLst/>
                                                <a:latin typeface="Cambria Math" panose="02040503050406030204" pitchFamily="18" charset="0"/>
                                                <a:ea typeface="Calibri" panose="020F0502020204030204" pitchFamily="34" charset="0"/>
                                                <a:cs typeface="Times New Roman" panose="02020603050405020304" pitchFamily="18" charset="0"/>
                                              </a:rPr>
                                              <m:t>2</m:t>
                                            </m:r>
                                          </m:sub>
                                        </m:sSub>
                                      </m:e>
                                    </m:mr>
                                    <m:mr>
                                      <m:e>
                                        <m:r>
                                          <a:rPr lang="es-MX" sz="3200" i="1">
                                            <a:effectLst/>
                                            <a:latin typeface="Cambria Math" panose="02040503050406030204" pitchFamily="18" charset="0"/>
                                            <a:ea typeface="Calibri" panose="020F0502020204030204" pitchFamily="34" charset="0"/>
                                            <a:cs typeface="Times New Roman" panose="02020603050405020304" pitchFamily="18" charset="0"/>
                                          </a:rPr>
                                          <m:t>⋮</m:t>
                                        </m:r>
                                      </m:e>
                                    </m:mr>
                                  </m:m>
                                </m:e>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𝜃</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𝑖𝑝</m:t>
                                      </m:r>
                                    </m:sub>
                                  </m:sSub>
                                </m:e>
                              </m:eqArr>
                            </m:e>
                          </m:d>
                        </m:e>
                      </m:nary>
                      <m:r>
                        <a:rPr lang="es-MX" sz="3200" i="1">
                          <a:effectLst/>
                          <a:latin typeface="Cambria Math" panose="02040503050406030204" pitchFamily="18" charset="0"/>
                          <a:ea typeface="Calibri" panose="020F0502020204030204" pitchFamily="34" charset="0"/>
                          <a:cs typeface="Times New Roman" panose="02020603050405020304" pitchFamily="18" charset="0"/>
                        </a:rPr>
                        <m:t>     </m:t>
                      </m:r>
                      <m:r>
                        <a:rPr lang="es-MX" sz="3200" i="1">
                          <a:effectLst/>
                          <a:latin typeface="Cambria Math" panose="02040503050406030204" pitchFamily="18" charset="0"/>
                          <a:ea typeface="Calibri" panose="020F0502020204030204" pitchFamily="34" charset="0"/>
                          <a:cs typeface="Times New Roman" panose="02020603050405020304" pitchFamily="18" charset="0"/>
                        </a:rPr>
                        <m:t>𝑦</m:t>
                      </m:r>
                      <m:r>
                        <a:rPr lang="es-MX" sz="3200"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𝑒</m:t>
                          </m:r>
                        </m:e>
                      </m:acc>
                      <m:r>
                        <a:rPr lang="es-MX" sz="32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r>
                            <a:rPr lang="es-MX" sz="32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s-MX" sz="3200" i="1">
                              <a:effectLst/>
                              <a:latin typeface="Cambria Math" panose="02040503050406030204" pitchFamily="18" charset="0"/>
                              <a:ea typeface="Calibri" panose="020F0502020204030204" pitchFamily="34" charset="0"/>
                              <a:cs typeface="Times New Roman" panose="02020603050405020304" pitchFamily="18" charset="0"/>
                            </a:rPr>
                            <m:t>𝑛</m:t>
                          </m:r>
                        </m:sup>
                        <m:e>
                          <m:sSup>
                            <m:sSup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32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r>
                                        <a:rPr lang="es-MX" sz="3200" i="1">
                                          <a:effectLst/>
                                          <a:latin typeface="Cambria Math" panose="02040503050406030204" pitchFamily="18" charset="0"/>
                                          <a:ea typeface="Calibri" panose="020F0502020204030204" pitchFamily="34" charset="0"/>
                                          <a:cs typeface="Times New Roman" panose="02020603050405020304" pitchFamily="18" charset="0"/>
                                        </a:rPr>
                                        <m:t>𝑛</m:t>
                                      </m:r>
                                    </m:den>
                                  </m:f>
                                </m:e>
                              </m:d>
                            </m:e>
                            <m:sup>
                              <m:r>
                                <a:rPr lang="es-MX" sz="3200" i="1">
                                  <a:effectLst/>
                                  <a:latin typeface="Cambria Math" panose="02040503050406030204" pitchFamily="18" charset="0"/>
                                  <a:ea typeface="Calibri" panose="020F0502020204030204" pitchFamily="34" charset="0"/>
                                  <a:cs typeface="Times New Roman" panose="02020603050405020304" pitchFamily="18" charset="0"/>
                                </a:rPr>
                                <m:t>2</m:t>
                              </m:r>
                            </m:sup>
                          </m:sSup>
                          <m:d>
                            <m:d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eqArrPr>
                                <m:e>
                                  <m:m>
                                    <m:mPr>
                                      <m:mcs>
                                        <m:mc>
                                          <m:mcPr>
                                            <m:count m:val="1"/>
                                            <m:mcJc m:val="center"/>
                                          </m:mcPr>
                                        </m:mc>
                                      </m:mcs>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𝑒</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r>
                                              <a:rPr lang="es-MX" sz="3200" i="1">
                                                <a:effectLst/>
                                                <a:latin typeface="Cambria Math" panose="02040503050406030204" pitchFamily="18" charset="0"/>
                                                <a:ea typeface="Calibri" panose="020F0502020204030204" pitchFamily="34" charset="0"/>
                                                <a:cs typeface="Times New Roman" panose="02020603050405020304" pitchFamily="18" charset="0"/>
                                              </a:rPr>
                                              <m:t>1</m:t>
                                            </m:r>
                                          </m:sub>
                                        </m:sSub>
                                      </m:e>
                                    </m:mr>
                                    <m:mr>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𝑒</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m:t>
                                            </m:r>
                                            <m:r>
                                              <a:rPr lang="es-MX" sz="3200" i="1">
                                                <a:effectLst/>
                                                <a:latin typeface="Cambria Math" panose="02040503050406030204" pitchFamily="18" charset="0"/>
                                                <a:ea typeface="Calibri" panose="020F0502020204030204" pitchFamily="34" charset="0"/>
                                                <a:cs typeface="Times New Roman" panose="02020603050405020304" pitchFamily="18" charset="0"/>
                                              </a:rPr>
                                              <m:t>2</m:t>
                                            </m:r>
                                          </m:sub>
                                        </m:sSub>
                                      </m:e>
                                    </m:mr>
                                    <m:mr>
                                      <m:e>
                                        <m:r>
                                          <a:rPr lang="es-MX" sz="3200" i="1">
                                            <a:effectLst/>
                                            <a:latin typeface="Cambria Math" panose="02040503050406030204" pitchFamily="18" charset="0"/>
                                            <a:ea typeface="Calibri" panose="020F0502020204030204" pitchFamily="34" charset="0"/>
                                            <a:cs typeface="Times New Roman" panose="02020603050405020304" pitchFamily="18" charset="0"/>
                                          </a:rPr>
                                          <m:t>⋮</m:t>
                                        </m:r>
                                      </m:e>
                                    </m:mr>
                                  </m:m>
                                </m:e>
                                <m:e>
                                  <m:sSub>
                                    <m:sSubPr>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3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3200" i="1">
                                              <a:effectLst/>
                                              <a:latin typeface="Cambria Math" panose="02040503050406030204" pitchFamily="18" charset="0"/>
                                              <a:ea typeface="Calibri" panose="020F0502020204030204" pitchFamily="34" charset="0"/>
                                              <a:cs typeface="Times New Roman" panose="02020603050405020304" pitchFamily="18" charset="0"/>
                                            </a:rPr>
                                            <m:t>𝑒</m:t>
                                          </m:r>
                                        </m:e>
                                      </m:acc>
                                    </m:e>
                                    <m:sub>
                                      <m:r>
                                        <a:rPr lang="es-MX" sz="3200" i="1">
                                          <a:effectLst/>
                                          <a:latin typeface="Cambria Math" panose="02040503050406030204" pitchFamily="18" charset="0"/>
                                          <a:ea typeface="Calibri" panose="020F0502020204030204" pitchFamily="34" charset="0"/>
                                          <a:cs typeface="Times New Roman" panose="02020603050405020304" pitchFamily="18" charset="0"/>
                                        </a:rPr>
                                        <m:t>𝑖𝑝</m:t>
                                      </m:r>
                                    </m:sub>
                                  </m:sSub>
                                </m:e>
                              </m:eqArr>
                            </m:e>
                          </m:d>
                        </m:e>
                      </m:nary>
                      <m:r>
                        <a:rPr lang="es-MX" sz="32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4400"/>
                  </a:lnSpc>
                  <a:spcBef>
                    <a:spcPts val="6000"/>
                  </a:spcBef>
                </a:pPr>
                <a:r>
                  <a:rPr lang="es-MX" sz="32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Donde </a:t>
                </a:r>
                <a14:m>
                  <m:oMath xmlns:m="http://schemas.openxmlformats.org/officeDocument/2006/math">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3</m:t>
                        </m:r>
                      </m:sub>
                    </m:sSub>
                  </m:oMath>
                </a14:m>
                <a:r>
                  <a:rPr lang="es-MX" sz="32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Los intervalos de confianza se construyen a partir de </a:t>
                </a:r>
                <a14:m>
                  <m:oMath xmlns:m="http://schemas.openxmlformats.org/officeDocument/2006/math">
                    <m:acc>
                      <m:accPr>
                        <m:chr m:val="̂"/>
                        <m:ctrlP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𝜃</m:t>
                        </m:r>
                      </m:e>
                    </m:acc>
                  </m:oMath>
                </a14:m>
                <a:r>
                  <a:rPr lang="es-MX" sz="32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y </a:t>
                </a:r>
                <a14:m>
                  <m:oMath xmlns:m="http://schemas.openxmlformats.org/officeDocument/2006/math">
                    <m:acc>
                      <m:accPr>
                        <m:chr m:val="̂"/>
                        <m:ctrlP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MX" sz="32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𝑒</m:t>
                        </m:r>
                      </m:e>
                    </m:acc>
                  </m:oMath>
                </a14:m>
                <a:r>
                  <a:rPr lang="es-MX" sz="32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a:t>
                </a:r>
                <a:endParaRPr lang="es-MX" sz="3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p:txBody>
          </p:sp>
        </mc:Choice>
        <mc:Fallback xmlns="">
          <p:sp>
            <p:nvSpPr>
              <p:cNvPr id="506" name="Subtitle 2"/>
              <p:cNvSpPr txBox="1">
                <a:spLocks noRot="1" noChangeAspect="1" noMove="1" noResize="1" noEditPoints="1" noAdjustHandles="1" noChangeArrowheads="1" noChangeShapeType="1" noTextEdit="1"/>
              </p:cNvSpPr>
              <p:nvPr/>
            </p:nvSpPr>
            <p:spPr>
              <a:xfrm>
                <a:off x="1123360" y="3269410"/>
                <a:ext cx="21453232" cy="10215837"/>
              </a:xfrm>
              <a:prstGeom prst="rect">
                <a:avLst/>
              </a:prstGeom>
              <a:blipFill>
                <a:blip r:embed="rId2"/>
                <a:stretch>
                  <a:fillRect l="-284" t="-60" r="-767" b="-9547"/>
                </a:stretch>
              </a:blipFill>
            </p:spPr>
            <p:txBody>
              <a:bodyPr/>
              <a:lstStyle/>
              <a:p>
                <a:r>
                  <a:rPr lang="es-MX">
                    <a:noFill/>
                  </a:rPr>
                  <a:t> </a:t>
                </a:r>
              </a:p>
            </p:txBody>
          </p:sp>
        </mc:Fallback>
      </mc:AlternateContent>
      <p:sp>
        <p:nvSpPr>
          <p:cNvPr id="2" name="Marcador de texto 2">
            <a:extLst>
              <a:ext uri="{FF2B5EF4-FFF2-40B4-BE49-F238E27FC236}">
                <a16:creationId xmlns:a16="http://schemas.microsoft.com/office/drawing/2014/main" id="{56ED36E2-4D49-47A6-9DD7-5F1819F9DF0E}"/>
              </a:ext>
            </a:extLst>
          </p:cNvPr>
          <p:cNvSpPr txBox="1">
            <a:spLocks/>
          </p:cNvSpPr>
          <p:nvPr/>
        </p:nvSpPr>
        <p:spPr>
          <a:xfrm>
            <a:off x="1259215" y="818698"/>
            <a:ext cx="22304170" cy="960810"/>
          </a:xfrm>
          <a:prstGeom prst="rect">
            <a:avLst/>
          </a:prstGeom>
        </p:spPr>
        <p:txBody>
          <a:bodyPr vert="horz" lIns="0" tIns="91422" rIns="182843" bIns="91422" rtlCol="0">
            <a:noAutofit/>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7000" dirty="0">
                <a:latin typeface="Helvetica neue light"/>
              </a:rPr>
              <a:t>Anexo A. Forma de Procesamiento, estimadores e intervalos de confianza (cont.)</a:t>
            </a:r>
          </a:p>
        </p:txBody>
      </p:sp>
      <p:sp>
        <p:nvSpPr>
          <p:cNvPr id="3"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E3A63490-44C7-4208-91A9-EB12A49F815B}"/>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5" name="Slide Number">
            <a:extLst>
              <a:ext uri="{FF2B5EF4-FFF2-40B4-BE49-F238E27FC236}">
                <a16:creationId xmlns:a16="http://schemas.microsoft.com/office/drawing/2014/main" id="{6603C001-7F74-46FD-9736-EB95D9EA680F}"/>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53</a:t>
            </a:fld>
            <a:endParaRPr lang="es-MX" dirty="0"/>
          </a:p>
        </p:txBody>
      </p:sp>
    </p:spTree>
    <p:extLst>
      <p:ext uri="{BB962C8B-B14F-4D97-AF65-F5344CB8AC3E}">
        <p14:creationId xmlns:p14="http://schemas.microsoft.com/office/powerpoint/2010/main" val="19054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2711E-8C93-4E34-B0C8-1C1F5A573872}"/>
              </a:ext>
            </a:extLst>
          </p:cNvPr>
          <p:cNvSpPr>
            <a:spLocks noChangeAspect="1"/>
          </p:cNvSpPr>
          <p:nvPr/>
        </p:nvSpPr>
        <p:spPr>
          <a:xfrm rot="16200000">
            <a:off x="5270666" y="-5270667"/>
            <a:ext cx="13836319" cy="24377652"/>
          </a:xfrm>
          <a:prstGeom prst="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2">
            <a:extLst>
              <a:ext uri="{FF2B5EF4-FFF2-40B4-BE49-F238E27FC236}">
                <a16:creationId xmlns:a16="http://schemas.microsoft.com/office/drawing/2014/main" id="{97E28759-9B46-4329-847D-C9F28C23A769}"/>
              </a:ext>
            </a:extLst>
          </p:cNvPr>
          <p:cNvSpPr>
            <a:spLocks/>
          </p:cNvSpPr>
          <p:nvPr/>
        </p:nvSpPr>
        <p:spPr bwMode="auto">
          <a:xfrm>
            <a:off x="10590999" y="7785751"/>
            <a:ext cx="10221837" cy="11182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6600" dirty="0">
                <a:solidFill>
                  <a:schemeClr val="bg1"/>
                </a:solidFill>
                <a:latin typeface="Helvetica neue light"/>
                <a:cs typeface="Raleway Regular"/>
              </a:rPr>
              <a:t>Cronograma de Actividades</a:t>
            </a:r>
            <a:endParaRPr lang="es-ES" sz="1600" dirty="0">
              <a:solidFill>
                <a:schemeClr val="bg1"/>
              </a:solidFill>
              <a:latin typeface="Helvetica neue light"/>
              <a:cs typeface="Raleway Regular"/>
            </a:endParaRPr>
          </a:p>
        </p:txBody>
      </p:sp>
      <p:sp>
        <p:nvSpPr>
          <p:cNvPr id="5" name="Line 5">
            <a:extLst>
              <a:ext uri="{FF2B5EF4-FFF2-40B4-BE49-F238E27FC236}">
                <a16:creationId xmlns:a16="http://schemas.microsoft.com/office/drawing/2014/main" id="{74EF35E6-0CBA-414B-82CB-4A3C45191D5F}"/>
              </a:ext>
            </a:extLst>
          </p:cNvPr>
          <p:cNvSpPr>
            <a:spLocks noChangeShapeType="1"/>
          </p:cNvSpPr>
          <p:nvPr/>
        </p:nvSpPr>
        <p:spPr bwMode="auto">
          <a:xfrm>
            <a:off x="12545545" y="6858000"/>
            <a:ext cx="6312726"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6000" dirty="0">
              <a:effectLst>
                <a:outerShdw blurRad="38100" dist="38100" dir="2700000" algn="tl">
                  <a:srgbClr val="DDDDDD"/>
                </a:outerShdw>
              </a:effectLst>
              <a:latin typeface="Gill Sans" charset="0"/>
              <a:cs typeface="Gill Sans" charset="0"/>
              <a:sym typeface="Gill Sans" charset="0"/>
            </a:endParaRPr>
          </a:p>
        </p:txBody>
      </p:sp>
      <p:sp>
        <p:nvSpPr>
          <p:cNvPr id="2" name="AutoShape 2">
            <a:extLst>
              <a:ext uri="{FF2B5EF4-FFF2-40B4-BE49-F238E27FC236}">
                <a16:creationId xmlns:a16="http://schemas.microsoft.com/office/drawing/2014/main" id="{E98F7449-9A7A-4CA4-85B3-8CEF136BA5BE}"/>
              </a:ext>
            </a:extLst>
          </p:cNvPr>
          <p:cNvSpPr>
            <a:spLocks/>
          </p:cNvSpPr>
          <p:nvPr/>
        </p:nvSpPr>
        <p:spPr bwMode="auto">
          <a:xfrm>
            <a:off x="14231957" y="3341706"/>
            <a:ext cx="2939907" cy="316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19900" dirty="0">
                <a:solidFill>
                  <a:schemeClr val="bg1"/>
                </a:solidFill>
                <a:latin typeface="Helvetica neue light"/>
                <a:cs typeface="Raleway Regular"/>
              </a:rPr>
              <a:t>02</a:t>
            </a:r>
            <a:endParaRPr lang="es-ES" sz="4400" dirty="0">
              <a:solidFill>
                <a:schemeClr val="bg1"/>
              </a:solidFill>
              <a:latin typeface="Helvetica neue light"/>
              <a:cs typeface="Raleway Regular"/>
            </a:endParaRPr>
          </a:p>
        </p:txBody>
      </p:sp>
    </p:spTree>
    <p:extLst>
      <p:ext uri="{BB962C8B-B14F-4D97-AF65-F5344CB8AC3E}">
        <p14:creationId xmlns:p14="http://schemas.microsoft.com/office/powerpoint/2010/main" val="314321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10940317" y="-256331"/>
            <a:ext cx="0" cy="766285"/>
          </a:xfrm>
          <a:prstGeom prst="line">
            <a:avLst/>
          </a:prstGeom>
          <a:ln w="6350">
            <a:solidFill>
              <a:schemeClr val="tx1">
                <a:alpha val="2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10978172" y="2575212"/>
            <a:ext cx="0" cy="1161940"/>
          </a:xfrm>
          <a:prstGeom prst="line">
            <a:avLst/>
          </a:prstGeom>
          <a:ln w="6350">
            <a:solidFill>
              <a:schemeClr val="tx1">
                <a:alpha val="2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0980859" y="5635856"/>
            <a:ext cx="0" cy="2228875"/>
          </a:xfrm>
          <a:prstGeom prst="line">
            <a:avLst/>
          </a:prstGeom>
          <a:ln w="6350">
            <a:solidFill>
              <a:schemeClr val="tx1">
                <a:alpha val="2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11003816" y="9556848"/>
            <a:ext cx="0" cy="1705318"/>
          </a:xfrm>
          <a:prstGeom prst="line">
            <a:avLst/>
          </a:prstGeom>
          <a:ln w="6350">
            <a:solidFill>
              <a:schemeClr val="tx1">
                <a:alpha val="2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2379249" y="774069"/>
            <a:ext cx="9478427" cy="2515868"/>
            <a:chOff x="7079491" y="989462"/>
            <a:chExt cx="3321809" cy="1258262"/>
          </a:xfrm>
        </p:grpSpPr>
        <p:sp>
          <p:nvSpPr>
            <p:cNvPr id="25" name="TextBox 24"/>
            <p:cNvSpPr txBox="1"/>
            <p:nvPr/>
          </p:nvSpPr>
          <p:spPr>
            <a:xfrm>
              <a:off x="7079492" y="989462"/>
              <a:ext cx="3321808" cy="189332"/>
            </a:xfrm>
            <a:prstGeom prst="rect">
              <a:avLst/>
            </a:prstGeom>
            <a:noFill/>
          </p:spPr>
          <p:txBody>
            <a:bodyPr wrap="square" lIns="0" tIns="0" rIns="0" bIns="0" rtlCol="0">
              <a:spAutoFit/>
            </a:bodyPr>
            <a:lstStyle/>
            <a:p>
              <a:pPr>
                <a:lnSpc>
                  <a:spcPct val="80000"/>
                </a:lnSpc>
              </a:pPr>
              <a:r>
                <a:rPr lang="es-MX" sz="3000" b="1" spc="400" dirty="0">
                  <a:latin typeface="Titillium" charset="0"/>
                  <a:ea typeface="Titillium" charset="0"/>
                  <a:cs typeface="Titillium" charset="0"/>
                </a:rPr>
                <a:t>21 de Septiembre de 2020</a:t>
              </a:r>
            </a:p>
          </p:txBody>
        </p:sp>
        <p:sp>
          <p:nvSpPr>
            <p:cNvPr id="26" name="TextBox 25"/>
            <p:cNvSpPr txBox="1"/>
            <p:nvPr/>
          </p:nvSpPr>
          <p:spPr>
            <a:xfrm>
              <a:off x="7079491" y="1244496"/>
              <a:ext cx="3321809" cy="1003228"/>
            </a:xfrm>
            <a:prstGeom prst="rect">
              <a:avLst/>
            </a:prstGeom>
            <a:noFill/>
          </p:spPr>
          <p:txBody>
            <a:bodyPr wrap="square" lIns="0" tIns="0" rIns="182832" bIns="0" rtlCol="0">
              <a:spAutoFit/>
            </a:bodyPr>
            <a:lstStyle/>
            <a:p>
              <a:pPr>
                <a:lnSpc>
                  <a:spcPct val="150000"/>
                </a:lnSpc>
              </a:pPr>
              <a:r>
                <a:rPr lang="es-MX" sz="3000" dirty="0">
                  <a:solidFill>
                    <a:schemeClr val="tx1">
                      <a:alpha val="60000"/>
                    </a:schemeClr>
                  </a:solidFill>
                  <a:latin typeface="Titillium" charset="0"/>
                  <a:ea typeface="Titillium" charset="0"/>
                  <a:cs typeface="Titillium" charset="0"/>
                </a:rPr>
                <a:t>Act. 12 Entrega de documento metodológico de la empresa o empresas que realizarán encuesta de reconocimiento </a:t>
              </a:r>
            </a:p>
            <a:p>
              <a:pPr>
                <a:lnSpc>
                  <a:spcPct val="150000"/>
                </a:lnSpc>
              </a:pPr>
              <a:endParaRPr lang="es-MX" sz="3000" dirty="0">
                <a:solidFill>
                  <a:schemeClr val="tx1">
                    <a:alpha val="60000"/>
                  </a:schemeClr>
                </a:solidFill>
                <a:latin typeface="Titillium" charset="0"/>
                <a:ea typeface="Titillium" charset="0"/>
                <a:cs typeface="Titillium" charset="0"/>
              </a:endParaRPr>
            </a:p>
          </p:txBody>
        </p:sp>
      </p:grpSp>
      <p:grpSp>
        <p:nvGrpSpPr>
          <p:cNvPr id="28" name="Group 27"/>
          <p:cNvGrpSpPr/>
          <p:nvPr/>
        </p:nvGrpSpPr>
        <p:grpSpPr>
          <a:xfrm>
            <a:off x="2145323" y="3900073"/>
            <a:ext cx="7698021" cy="1823370"/>
            <a:chOff x="7079491" y="989462"/>
            <a:chExt cx="3343325" cy="911923"/>
          </a:xfrm>
        </p:grpSpPr>
        <p:sp>
          <p:nvSpPr>
            <p:cNvPr id="29" name="TextBox 28"/>
            <p:cNvSpPr txBox="1"/>
            <p:nvPr/>
          </p:nvSpPr>
          <p:spPr>
            <a:xfrm>
              <a:off x="7079492" y="989462"/>
              <a:ext cx="3278776" cy="189332"/>
            </a:xfrm>
            <a:prstGeom prst="rect">
              <a:avLst/>
            </a:prstGeom>
            <a:noFill/>
          </p:spPr>
          <p:txBody>
            <a:bodyPr wrap="square" lIns="0" tIns="0" rIns="0" bIns="0" rtlCol="0">
              <a:spAutoFit/>
            </a:bodyPr>
            <a:lstStyle/>
            <a:p>
              <a:pPr algn="r">
                <a:lnSpc>
                  <a:spcPct val="80000"/>
                </a:lnSpc>
              </a:pPr>
              <a:r>
                <a:rPr lang="es-MX" sz="3000" b="1" spc="400" dirty="0">
                  <a:latin typeface="Titillium" charset="0"/>
                  <a:ea typeface="Titillium" charset="0"/>
                  <a:cs typeface="Titillium" charset="0"/>
                </a:rPr>
                <a:t>22 al 28 de Septiembre de 2020</a:t>
              </a:r>
            </a:p>
          </p:txBody>
        </p:sp>
        <p:sp>
          <p:nvSpPr>
            <p:cNvPr id="30" name="TextBox 29"/>
            <p:cNvSpPr txBox="1"/>
            <p:nvPr/>
          </p:nvSpPr>
          <p:spPr>
            <a:xfrm>
              <a:off x="7079491" y="1244496"/>
              <a:ext cx="3343325" cy="656889"/>
            </a:xfrm>
            <a:prstGeom prst="rect">
              <a:avLst/>
            </a:prstGeom>
            <a:noFill/>
          </p:spPr>
          <p:txBody>
            <a:bodyPr wrap="square" lIns="0" tIns="0" rIns="182832" bIns="0" rtlCol="0">
              <a:spAutoFit/>
            </a:bodyPr>
            <a:lstStyle/>
            <a:p>
              <a:pPr algn="r">
                <a:lnSpc>
                  <a:spcPct val="150000"/>
                </a:lnSpc>
              </a:pPr>
              <a:r>
                <a:rPr lang="es-MX" sz="3000" dirty="0">
                  <a:solidFill>
                    <a:schemeClr val="tx1">
                      <a:alpha val="60000"/>
                    </a:schemeClr>
                  </a:solidFill>
                  <a:latin typeface="Titillium" charset="0"/>
                  <a:ea typeface="Titillium" charset="0"/>
                  <a:cs typeface="Titillium" charset="0"/>
                </a:rPr>
                <a:t>Act. 13 Levantamiento y procesamiento de encuesta de reconocimiento</a:t>
              </a:r>
            </a:p>
          </p:txBody>
        </p:sp>
      </p:grpSp>
      <p:grpSp>
        <p:nvGrpSpPr>
          <p:cNvPr id="14" name="Group 13">
            <a:extLst>
              <a:ext uri="{FF2B5EF4-FFF2-40B4-BE49-F238E27FC236}">
                <a16:creationId xmlns:a16="http://schemas.microsoft.com/office/drawing/2014/main" id="{C3722F1C-E933-4841-9D37-310531C1E521}"/>
              </a:ext>
            </a:extLst>
          </p:cNvPr>
          <p:cNvGrpSpPr/>
          <p:nvPr/>
        </p:nvGrpSpPr>
        <p:grpSpPr>
          <a:xfrm>
            <a:off x="10285345" y="943076"/>
            <a:ext cx="1309944" cy="1247566"/>
            <a:chOff x="16388863" y="4188854"/>
            <a:chExt cx="2617964" cy="2493299"/>
          </a:xfrm>
        </p:grpSpPr>
        <p:sp>
          <p:nvSpPr>
            <p:cNvPr id="8" name="Octagon 7">
              <a:extLst>
                <a:ext uri="{FF2B5EF4-FFF2-40B4-BE49-F238E27FC236}">
                  <a16:creationId xmlns:a16="http://schemas.microsoft.com/office/drawing/2014/main" id="{F6ACC743-ABC4-431A-927A-2B155A468C5A}"/>
                </a:ext>
              </a:extLst>
            </p:cNvPr>
            <p:cNvSpPr/>
            <p:nvPr/>
          </p:nvSpPr>
          <p:spPr>
            <a:xfrm>
              <a:off x="16388863" y="4188854"/>
              <a:ext cx="2617964" cy="2493299"/>
            </a:xfrm>
            <a:prstGeom prst="octagon">
              <a:avLst/>
            </a:prstGeom>
            <a:pattFill prst="pct70">
              <a:fgClr>
                <a:schemeClr val="bg2"/>
              </a:fgClr>
              <a:bgClr>
                <a:schemeClr val="tx1"/>
              </a:bgClr>
            </a:pattFill>
            <a:ln w="2254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3000" dirty="0">
                <a:ln>
                  <a:solidFill>
                    <a:schemeClr val="tx1">
                      <a:lumMod val="85000"/>
                      <a:lumOff val="15000"/>
                    </a:schemeClr>
                  </a:solidFill>
                </a:ln>
              </a:endParaRPr>
            </a:p>
          </p:txBody>
        </p:sp>
        <p:sp>
          <p:nvSpPr>
            <p:cNvPr id="13" name="Octagon 12">
              <a:extLst>
                <a:ext uri="{FF2B5EF4-FFF2-40B4-BE49-F238E27FC236}">
                  <a16:creationId xmlns:a16="http://schemas.microsoft.com/office/drawing/2014/main" id="{8F774BD6-A390-4C18-B0A7-BF0A52A43B88}"/>
                </a:ext>
              </a:extLst>
            </p:cNvPr>
            <p:cNvSpPr/>
            <p:nvPr/>
          </p:nvSpPr>
          <p:spPr>
            <a:xfrm>
              <a:off x="16802667" y="4582953"/>
              <a:ext cx="1790355" cy="1705100"/>
            </a:xfrm>
            <a:prstGeom prst="octagon">
              <a:avLst/>
            </a:prstGeom>
            <a:solidFill>
              <a:schemeClr val="bg1"/>
            </a:solidFill>
            <a:ln w="2254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3000" dirty="0">
                <a:ln>
                  <a:solidFill>
                    <a:schemeClr val="tx1">
                      <a:lumMod val="85000"/>
                      <a:lumOff val="15000"/>
                    </a:schemeClr>
                  </a:solidFill>
                </a:ln>
              </a:endParaRPr>
            </a:p>
          </p:txBody>
        </p:sp>
      </p:grpSp>
      <p:grpSp>
        <p:nvGrpSpPr>
          <p:cNvPr id="35" name="Group 34">
            <a:extLst>
              <a:ext uri="{FF2B5EF4-FFF2-40B4-BE49-F238E27FC236}">
                <a16:creationId xmlns:a16="http://schemas.microsoft.com/office/drawing/2014/main" id="{55004887-1530-4A63-8634-590AE54FA424}"/>
              </a:ext>
            </a:extLst>
          </p:cNvPr>
          <p:cNvGrpSpPr/>
          <p:nvPr/>
        </p:nvGrpSpPr>
        <p:grpSpPr>
          <a:xfrm>
            <a:off x="10323200" y="4121722"/>
            <a:ext cx="1309944" cy="1247566"/>
            <a:chOff x="16388863" y="4188854"/>
            <a:chExt cx="2617964" cy="2493299"/>
          </a:xfrm>
        </p:grpSpPr>
        <p:sp>
          <p:nvSpPr>
            <p:cNvPr id="36" name="Octagon 35">
              <a:extLst>
                <a:ext uri="{FF2B5EF4-FFF2-40B4-BE49-F238E27FC236}">
                  <a16:creationId xmlns:a16="http://schemas.microsoft.com/office/drawing/2014/main" id="{F06E0A13-CDEF-4ABA-A28E-9D3B23853E6C}"/>
                </a:ext>
              </a:extLst>
            </p:cNvPr>
            <p:cNvSpPr/>
            <p:nvPr/>
          </p:nvSpPr>
          <p:spPr>
            <a:xfrm>
              <a:off x="16388863" y="4188854"/>
              <a:ext cx="2617964" cy="2493299"/>
            </a:xfrm>
            <a:prstGeom prst="octagon">
              <a:avLst/>
            </a:prstGeom>
            <a:pattFill prst="pct70">
              <a:fgClr>
                <a:schemeClr val="bg2"/>
              </a:fgClr>
              <a:bgClr>
                <a:schemeClr val="tx1"/>
              </a:bgClr>
            </a:pattFill>
            <a:ln w="2254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3000" dirty="0">
                <a:ln>
                  <a:solidFill>
                    <a:schemeClr val="tx1">
                      <a:lumMod val="85000"/>
                      <a:lumOff val="15000"/>
                    </a:schemeClr>
                  </a:solidFill>
                </a:ln>
              </a:endParaRPr>
            </a:p>
          </p:txBody>
        </p:sp>
        <p:sp>
          <p:nvSpPr>
            <p:cNvPr id="37" name="Octagon 36">
              <a:extLst>
                <a:ext uri="{FF2B5EF4-FFF2-40B4-BE49-F238E27FC236}">
                  <a16:creationId xmlns:a16="http://schemas.microsoft.com/office/drawing/2014/main" id="{2DE8ABE7-FC76-4AD1-BAF5-68300D9C4856}"/>
                </a:ext>
              </a:extLst>
            </p:cNvPr>
            <p:cNvSpPr/>
            <p:nvPr/>
          </p:nvSpPr>
          <p:spPr>
            <a:xfrm>
              <a:off x="16802667" y="4582953"/>
              <a:ext cx="1790355" cy="1705100"/>
            </a:xfrm>
            <a:prstGeom prst="octagon">
              <a:avLst/>
            </a:prstGeom>
            <a:solidFill>
              <a:schemeClr val="bg1"/>
            </a:solidFill>
            <a:ln w="2254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3000" dirty="0">
                <a:ln>
                  <a:solidFill>
                    <a:schemeClr val="tx1">
                      <a:lumMod val="85000"/>
                      <a:lumOff val="15000"/>
                    </a:schemeClr>
                  </a:solidFill>
                </a:ln>
              </a:endParaRPr>
            </a:p>
          </p:txBody>
        </p:sp>
      </p:grpSp>
      <p:grpSp>
        <p:nvGrpSpPr>
          <p:cNvPr id="38" name="Group 37">
            <a:extLst>
              <a:ext uri="{FF2B5EF4-FFF2-40B4-BE49-F238E27FC236}">
                <a16:creationId xmlns:a16="http://schemas.microsoft.com/office/drawing/2014/main" id="{B2B0DFEF-FB8A-430A-A151-61F2E862D095}"/>
              </a:ext>
            </a:extLst>
          </p:cNvPr>
          <p:cNvGrpSpPr/>
          <p:nvPr/>
        </p:nvGrpSpPr>
        <p:grpSpPr>
          <a:xfrm>
            <a:off x="10285345" y="8135212"/>
            <a:ext cx="1309944" cy="1247566"/>
            <a:chOff x="16388863" y="4188854"/>
            <a:chExt cx="2617964" cy="2493299"/>
          </a:xfrm>
        </p:grpSpPr>
        <p:sp>
          <p:nvSpPr>
            <p:cNvPr id="39" name="Octagon 38">
              <a:extLst>
                <a:ext uri="{FF2B5EF4-FFF2-40B4-BE49-F238E27FC236}">
                  <a16:creationId xmlns:a16="http://schemas.microsoft.com/office/drawing/2014/main" id="{252CC0C0-82DA-4933-BCE8-972A2F1D355D}"/>
                </a:ext>
              </a:extLst>
            </p:cNvPr>
            <p:cNvSpPr/>
            <p:nvPr/>
          </p:nvSpPr>
          <p:spPr>
            <a:xfrm>
              <a:off x="16388863" y="4188854"/>
              <a:ext cx="2617964" cy="2493299"/>
            </a:xfrm>
            <a:prstGeom prst="octagon">
              <a:avLst/>
            </a:prstGeom>
            <a:pattFill prst="pct70">
              <a:fgClr>
                <a:schemeClr val="bg2"/>
              </a:fgClr>
              <a:bgClr>
                <a:schemeClr val="tx1"/>
              </a:bgClr>
            </a:pattFill>
            <a:ln w="2254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3000" dirty="0">
                <a:ln>
                  <a:solidFill>
                    <a:schemeClr val="tx1">
                      <a:lumMod val="85000"/>
                      <a:lumOff val="15000"/>
                    </a:schemeClr>
                  </a:solidFill>
                </a:ln>
              </a:endParaRPr>
            </a:p>
          </p:txBody>
        </p:sp>
        <p:sp>
          <p:nvSpPr>
            <p:cNvPr id="40" name="Octagon 39">
              <a:extLst>
                <a:ext uri="{FF2B5EF4-FFF2-40B4-BE49-F238E27FC236}">
                  <a16:creationId xmlns:a16="http://schemas.microsoft.com/office/drawing/2014/main" id="{B075EE47-45B1-4A7F-BFAA-8E103377B945}"/>
                </a:ext>
              </a:extLst>
            </p:cNvPr>
            <p:cNvSpPr/>
            <p:nvPr/>
          </p:nvSpPr>
          <p:spPr>
            <a:xfrm>
              <a:off x="16802667" y="4582953"/>
              <a:ext cx="1790355" cy="1705100"/>
            </a:xfrm>
            <a:prstGeom prst="octagon">
              <a:avLst/>
            </a:prstGeom>
            <a:solidFill>
              <a:schemeClr val="bg1"/>
            </a:solidFill>
            <a:ln w="2254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3000" dirty="0">
                <a:ln>
                  <a:solidFill>
                    <a:schemeClr val="tx1">
                      <a:lumMod val="85000"/>
                      <a:lumOff val="15000"/>
                    </a:schemeClr>
                  </a:solidFill>
                </a:ln>
              </a:endParaRPr>
            </a:p>
          </p:txBody>
        </p:sp>
      </p:grpSp>
      <p:grpSp>
        <p:nvGrpSpPr>
          <p:cNvPr id="41" name="Group 40">
            <a:extLst>
              <a:ext uri="{FF2B5EF4-FFF2-40B4-BE49-F238E27FC236}">
                <a16:creationId xmlns:a16="http://schemas.microsoft.com/office/drawing/2014/main" id="{6D242684-31F7-40DF-B796-1E3AFCF839F3}"/>
              </a:ext>
            </a:extLst>
          </p:cNvPr>
          <p:cNvGrpSpPr/>
          <p:nvPr/>
        </p:nvGrpSpPr>
        <p:grpSpPr>
          <a:xfrm>
            <a:off x="12379248" y="7511429"/>
            <a:ext cx="9478427" cy="1823370"/>
            <a:chOff x="7079491" y="989462"/>
            <a:chExt cx="3321809" cy="911923"/>
          </a:xfrm>
        </p:grpSpPr>
        <p:sp>
          <p:nvSpPr>
            <p:cNvPr id="42" name="TextBox 41">
              <a:extLst>
                <a:ext uri="{FF2B5EF4-FFF2-40B4-BE49-F238E27FC236}">
                  <a16:creationId xmlns:a16="http://schemas.microsoft.com/office/drawing/2014/main" id="{2F6B9746-EF68-4130-B131-AB1D3356CD59}"/>
                </a:ext>
              </a:extLst>
            </p:cNvPr>
            <p:cNvSpPr txBox="1"/>
            <p:nvPr/>
          </p:nvSpPr>
          <p:spPr>
            <a:xfrm>
              <a:off x="7079492" y="989462"/>
              <a:ext cx="3321808" cy="189332"/>
            </a:xfrm>
            <a:prstGeom prst="rect">
              <a:avLst/>
            </a:prstGeom>
            <a:noFill/>
          </p:spPr>
          <p:txBody>
            <a:bodyPr wrap="square" lIns="0" tIns="0" rIns="0" bIns="0" rtlCol="0">
              <a:spAutoFit/>
            </a:bodyPr>
            <a:lstStyle/>
            <a:p>
              <a:pPr>
                <a:lnSpc>
                  <a:spcPct val="80000"/>
                </a:lnSpc>
              </a:pPr>
              <a:r>
                <a:rPr lang="es-MX" sz="3000" b="1" spc="400" dirty="0">
                  <a:latin typeface="Titillium" charset="0"/>
                  <a:ea typeface="Titillium" charset="0"/>
                  <a:cs typeface="Titillium" charset="0"/>
                </a:rPr>
                <a:t>29 de Septiembre de 2020</a:t>
              </a:r>
            </a:p>
          </p:txBody>
        </p:sp>
        <p:sp>
          <p:nvSpPr>
            <p:cNvPr id="43" name="TextBox 42">
              <a:extLst>
                <a:ext uri="{FF2B5EF4-FFF2-40B4-BE49-F238E27FC236}">
                  <a16:creationId xmlns:a16="http://schemas.microsoft.com/office/drawing/2014/main" id="{CCA15AF4-7E9A-4A40-B583-343513056CBE}"/>
                </a:ext>
              </a:extLst>
            </p:cNvPr>
            <p:cNvSpPr txBox="1"/>
            <p:nvPr/>
          </p:nvSpPr>
          <p:spPr>
            <a:xfrm>
              <a:off x="7079491" y="1244496"/>
              <a:ext cx="3321809" cy="656889"/>
            </a:xfrm>
            <a:prstGeom prst="rect">
              <a:avLst/>
            </a:prstGeom>
            <a:noFill/>
          </p:spPr>
          <p:txBody>
            <a:bodyPr wrap="square" lIns="0" tIns="0" rIns="182832" bIns="0" rtlCol="0">
              <a:spAutoFit/>
            </a:bodyPr>
            <a:lstStyle/>
            <a:p>
              <a:pPr>
                <a:lnSpc>
                  <a:spcPct val="150000"/>
                </a:lnSpc>
              </a:pPr>
              <a:r>
                <a:rPr lang="es-MX" sz="3000" dirty="0">
                  <a:solidFill>
                    <a:schemeClr val="tx1">
                      <a:alpha val="60000"/>
                    </a:schemeClr>
                  </a:solidFill>
                  <a:latin typeface="Titillium" charset="0"/>
                  <a:ea typeface="Titillium" charset="0"/>
                  <a:cs typeface="Titillium" charset="0"/>
                </a:rPr>
                <a:t>Act. 14 Entrega resultados de encuesta de reconocimiento a DEPPP</a:t>
              </a:r>
            </a:p>
          </p:txBody>
        </p:sp>
      </p:grpSp>
      <p:grpSp>
        <p:nvGrpSpPr>
          <p:cNvPr id="44" name="Group 43">
            <a:extLst>
              <a:ext uri="{FF2B5EF4-FFF2-40B4-BE49-F238E27FC236}">
                <a16:creationId xmlns:a16="http://schemas.microsoft.com/office/drawing/2014/main" id="{554EB562-82F0-4A46-9B15-F7C4AA695CD9}"/>
              </a:ext>
            </a:extLst>
          </p:cNvPr>
          <p:cNvGrpSpPr/>
          <p:nvPr/>
        </p:nvGrpSpPr>
        <p:grpSpPr>
          <a:xfrm>
            <a:off x="2149101" y="11262166"/>
            <a:ext cx="7698021" cy="1823370"/>
            <a:chOff x="7079491" y="989462"/>
            <a:chExt cx="3343325" cy="911923"/>
          </a:xfrm>
        </p:grpSpPr>
        <p:sp>
          <p:nvSpPr>
            <p:cNvPr id="45" name="TextBox 44">
              <a:extLst>
                <a:ext uri="{FF2B5EF4-FFF2-40B4-BE49-F238E27FC236}">
                  <a16:creationId xmlns:a16="http://schemas.microsoft.com/office/drawing/2014/main" id="{2444024B-6ADF-441C-B012-7085F389A447}"/>
                </a:ext>
              </a:extLst>
            </p:cNvPr>
            <p:cNvSpPr txBox="1"/>
            <p:nvPr/>
          </p:nvSpPr>
          <p:spPr>
            <a:xfrm>
              <a:off x="7079492" y="989462"/>
              <a:ext cx="3278776" cy="189332"/>
            </a:xfrm>
            <a:prstGeom prst="rect">
              <a:avLst/>
            </a:prstGeom>
            <a:noFill/>
          </p:spPr>
          <p:txBody>
            <a:bodyPr wrap="square" lIns="0" tIns="0" rIns="0" bIns="0" rtlCol="0">
              <a:spAutoFit/>
            </a:bodyPr>
            <a:lstStyle/>
            <a:p>
              <a:pPr algn="r">
                <a:lnSpc>
                  <a:spcPct val="80000"/>
                </a:lnSpc>
              </a:pPr>
              <a:r>
                <a:rPr lang="es-MX" sz="3000" b="1" spc="400" dirty="0">
                  <a:latin typeface="Titillium" charset="0"/>
                  <a:ea typeface="Titillium" charset="0"/>
                  <a:cs typeface="Titillium" charset="0"/>
                </a:rPr>
                <a:t>30 de Septiembre de 2020</a:t>
              </a:r>
            </a:p>
          </p:txBody>
        </p:sp>
        <p:sp>
          <p:nvSpPr>
            <p:cNvPr id="46" name="TextBox 45">
              <a:extLst>
                <a:ext uri="{FF2B5EF4-FFF2-40B4-BE49-F238E27FC236}">
                  <a16:creationId xmlns:a16="http://schemas.microsoft.com/office/drawing/2014/main" id="{6651A1A1-33DC-4B60-9E33-84D4B4975189}"/>
                </a:ext>
              </a:extLst>
            </p:cNvPr>
            <p:cNvSpPr txBox="1"/>
            <p:nvPr/>
          </p:nvSpPr>
          <p:spPr>
            <a:xfrm>
              <a:off x="7079491" y="1244496"/>
              <a:ext cx="3343325" cy="656889"/>
            </a:xfrm>
            <a:prstGeom prst="rect">
              <a:avLst/>
            </a:prstGeom>
            <a:noFill/>
          </p:spPr>
          <p:txBody>
            <a:bodyPr wrap="square" lIns="0" tIns="0" rIns="182832" bIns="0" rtlCol="0">
              <a:spAutoFit/>
            </a:bodyPr>
            <a:lstStyle/>
            <a:p>
              <a:pPr algn="r">
                <a:lnSpc>
                  <a:spcPct val="150000"/>
                </a:lnSpc>
              </a:pPr>
              <a:r>
                <a:rPr lang="es-MX" sz="3000" dirty="0">
                  <a:solidFill>
                    <a:schemeClr val="tx1">
                      <a:alpha val="60000"/>
                    </a:schemeClr>
                  </a:solidFill>
                  <a:latin typeface="Titillium" charset="0"/>
                  <a:ea typeface="Titillium" charset="0"/>
                  <a:cs typeface="Titillium" charset="0"/>
                </a:rPr>
                <a:t>Act. 15 Presentación de informe de resultados </a:t>
              </a:r>
            </a:p>
            <a:p>
              <a:pPr algn="r">
                <a:lnSpc>
                  <a:spcPct val="150000"/>
                </a:lnSpc>
              </a:pPr>
              <a:r>
                <a:rPr lang="es-MX" sz="3000" dirty="0">
                  <a:solidFill>
                    <a:schemeClr val="tx1">
                      <a:alpha val="60000"/>
                    </a:schemeClr>
                  </a:solidFill>
                  <a:latin typeface="Titillium" charset="0"/>
                  <a:ea typeface="Titillium" charset="0"/>
                  <a:cs typeface="Titillium" charset="0"/>
                </a:rPr>
                <a:t>a la </a:t>
              </a:r>
              <a:r>
                <a:rPr lang="es-MX" sz="3000" dirty="0" err="1">
                  <a:solidFill>
                    <a:schemeClr val="tx1">
                      <a:alpha val="60000"/>
                    </a:schemeClr>
                  </a:solidFill>
                  <a:latin typeface="Titillium" charset="0"/>
                  <a:ea typeface="Titillium" charset="0"/>
                  <a:cs typeface="Titillium" charset="0"/>
                </a:rPr>
                <a:t>CPyPP</a:t>
              </a:r>
              <a:endParaRPr lang="es-MX" sz="3000" dirty="0">
                <a:solidFill>
                  <a:schemeClr val="tx1">
                    <a:alpha val="60000"/>
                  </a:schemeClr>
                </a:solidFill>
                <a:latin typeface="Titillium" charset="0"/>
                <a:ea typeface="Titillium" charset="0"/>
                <a:cs typeface="Titillium" charset="0"/>
              </a:endParaRPr>
            </a:p>
          </p:txBody>
        </p:sp>
      </p:grpSp>
      <p:grpSp>
        <p:nvGrpSpPr>
          <p:cNvPr id="47" name="Group 46">
            <a:extLst>
              <a:ext uri="{FF2B5EF4-FFF2-40B4-BE49-F238E27FC236}">
                <a16:creationId xmlns:a16="http://schemas.microsoft.com/office/drawing/2014/main" id="{A89EFA3A-6162-4C31-B24C-310E51C4D6BD}"/>
              </a:ext>
            </a:extLst>
          </p:cNvPr>
          <p:cNvGrpSpPr/>
          <p:nvPr/>
        </p:nvGrpSpPr>
        <p:grpSpPr>
          <a:xfrm>
            <a:off x="10323199" y="11479902"/>
            <a:ext cx="1309944" cy="1247566"/>
            <a:chOff x="16388863" y="4188854"/>
            <a:chExt cx="2617964" cy="2493299"/>
          </a:xfrm>
        </p:grpSpPr>
        <p:sp>
          <p:nvSpPr>
            <p:cNvPr id="48" name="Octagon 47">
              <a:extLst>
                <a:ext uri="{FF2B5EF4-FFF2-40B4-BE49-F238E27FC236}">
                  <a16:creationId xmlns:a16="http://schemas.microsoft.com/office/drawing/2014/main" id="{FC58C1F9-329B-4E63-AF06-95D457404F94}"/>
                </a:ext>
              </a:extLst>
            </p:cNvPr>
            <p:cNvSpPr/>
            <p:nvPr/>
          </p:nvSpPr>
          <p:spPr>
            <a:xfrm>
              <a:off x="16388863" y="4188854"/>
              <a:ext cx="2617964" cy="2493299"/>
            </a:xfrm>
            <a:prstGeom prst="octagon">
              <a:avLst/>
            </a:prstGeom>
            <a:pattFill prst="pct70">
              <a:fgClr>
                <a:schemeClr val="bg2"/>
              </a:fgClr>
              <a:bgClr>
                <a:schemeClr val="tx1"/>
              </a:bgClr>
            </a:pattFill>
            <a:ln w="2254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3000" dirty="0">
                <a:ln>
                  <a:solidFill>
                    <a:schemeClr val="tx1">
                      <a:lumMod val="85000"/>
                      <a:lumOff val="15000"/>
                    </a:schemeClr>
                  </a:solidFill>
                </a:ln>
              </a:endParaRPr>
            </a:p>
          </p:txBody>
        </p:sp>
        <p:sp>
          <p:nvSpPr>
            <p:cNvPr id="49" name="Octagon 48">
              <a:extLst>
                <a:ext uri="{FF2B5EF4-FFF2-40B4-BE49-F238E27FC236}">
                  <a16:creationId xmlns:a16="http://schemas.microsoft.com/office/drawing/2014/main" id="{1E6885EE-8989-4289-9C20-3433A9843914}"/>
                </a:ext>
              </a:extLst>
            </p:cNvPr>
            <p:cNvSpPr/>
            <p:nvPr/>
          </p:nvSpPr>
          <p:spPr>
            <a:xfrm>
              <a:off x="16802667" y="4582953"/>
              <a:ext cx="1790355" cy="1705100"/>
            </a:xfrm>
            <a:prstGeom prst="octagon">
              <a:avLst/>
            </a:prstGeom>
            <a:solidFill>
              <a:schemeClr val="bg1"/>
            </a:solidFill>
            <a:ln w="2254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3000" dirty="0">
                <a:ln>
                  <a:solidFill>
                    <a:schemeClr val="tx1">
                      <a:lumMod val="85000"/>
                      <a:lumOff val="15000"/>
                    </a:schemeClr>
                  </a:solidFill>
                </a:ln>
              </a:endParaRPr>
            </a:p>
          </p:txBody>
        </p:sp>
      </p:grpSp>
      <p:cxnSp>
        <p:nvCxnSpPr>
          <p:cNvPr id="50" name="Straight Connector 49">
            <a:extLst>
              <a:ext uri="{FF2B5EF4-FFF2-40B4-BE49-F238E27FC236}">
                <a16:creationId xmlns:a16="http://schemas.microsoft.com/office/drawing/2014/main" id="{3AE52243-9587-46AC-B0CA-1C134C8523BF}"/>
              </a:ext>
            </a:extLst>
          </p:cNvPr>
          <p:cNvCxnSpPr>
            <a:cxnSpLocks/>
          </p:cNvCxnSpPr>
          <p:nvPr/>
        </p:nvCxnSpPr>
        <p:spPr>
          <a:xfrm>
            <a:off x="11037031" y="12997949"/>
            <a:ext cx="0" cy="916567"/>
          </a:xfrm>
          <a:prstGeom prst="line">
            <a:avLst/>
          </a:prstGeom>
          <a:ln w="6350">
            <a:solidFill>
              <a:schemeClr val="tx1">
                <a:alpha val="2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A4C9793B-66C1-452B-830F-EBC0328F84E9}"/>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6" name="Slide Number">
            <a:extLst>
              <a:ext uri="{FF2B5EF4-FFF2-40B4-BE49-F238E27FC236}">
                <a16:creationId xmlns:a16="http://schemas.microsoft.com/office/drawing/2014/main" id="{4BC179EE-976A-4D34-8502-DA3052271896}"/>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7</a:t>
            </a:fld>
            <a:endParaRPr lang="es-MX" dirty="0"/>
          </a:p>
        </p:txBody>
      </p:sp>
    </p:spTree>
    <p:extLst>
      <p:ext uri="{BB962C8B-B14F-4D97-AF65-F5344CB8AC3E}">
        <p14:creationId xmlns:p14="http://schemas.microsoft.com/office/powerpoint/2010/main" val="12728316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2711E-8C93-4E34-B0C8-1C1F5A573872}"/>
              </a:ext>
            </a:extLst>
          </p:cNvPr>
          <p:cNvSpPr>
            <a:spLocks noChangeAspect="1"/>
          </p:cNvSpPr>
          <p:nvPr/>
        </p:nvSpPr>
        <p:spPr>
          <a:xfrm rot="16200000">
            <a:off x="5270666" y="-5270667"/>
            <a:ext cx="13836319" cy="24377652"/>
          </a:xfrm>
          <a:prstGeom prst="rect">
            <a:avLst/>
          </a:prstGeom>
          <a:solidFill>
            <a:srgbClr val="2D4A5C"/>
          </a:solidFill>
          <a:ln>
            <a:solidFill>
              <a:srgbClr val="2D4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2">
            <a:extLst>
              <a:ext uri="{FF2B5EF4-FFF2-40B4-BE49-F238E27FC236}">
                <a16:creationId xmlns:a16="http://schemas.microsoft.com/office/drawing/2014/main" id="{97E28759-9B46-4329-847D-C9F28C23A769}"/>
              </a:ext>
            </a:extLst>
          </p:cNvPr>
          <p:cNvSpPr>
            <a:spLocks/>
          </p:cNvSpPr>
          <p:nvPr/>
        </p:nvSpPr>
        <p:spPr bwMode="auto">
          <a:xfrm>
            <a:off x="12118376" y="7785751"/>
            <a:ext cx="7167091" cy="11182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6600" dirty="0">
                <a:solidFill>
                  <a:schemeClr val="bg1"/>
                </a:solidFill>
                <a:latin typeface="Helvetica neue light"/>
                <a:cs typeface="Raleway Regular"/>
              </a:rPr>
              <a:t>Ficha Metodológica</a:t>
            </a:r>
            <a:endParaRPr lang="es-ES" sz="1600" dirty="0">
              <a:solidFill>
                <a:schemeClr val="bg1"/>
              </a:solidFill>
              <a:latin typeface="Helvetica neue light"/>
              <a:cs typeface="Raleway Regular"/>
            </a:endParaRPr>
          </a:p>
        </p:txBody>
      </p:sp>
      <p:sp>
        <p:nvSpPr>
          <p:cNvPr id="5" name="Line 5">
            <a:extLst>
              <a:ext uri="{FF2B5EF4-FFF2-40B4-BE49-F238E27FC236}">
                <a16:creationId xmlns:a16="http://schemas.microsoft.com/office/drawing/2014/main" id="{74EF35E6-0CBA-414B-82CB-4A3C45191D5F}"/>
              </a:ext>
            </a:extLst>
          </p:cNvPr>
          <p:cNvSpPr>
            <a:spLocks noChangeShapeType="1"/>
          </p:cNvSpPr>
          <p:nvPr/>
        </p:nvSpPr>
        <p:spPr bwMode="auto">
          <a:xfrm>
            <a:off x="12545545" y="6858000"/>
            <a:ext cx="6312726"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6000" dirty="0">
              <a:effectLst>
                <a:outerShdw blurRad="38100" dist="38100" dir="2700000" algn="tl">
                  <a:srgbClr val="DDDDDD"/>
                </a:outerShdw>
              </a:effectLst>
              <a:latin typeface="Gill Sans" charset="0"/>
              <a:cs typeface="Gill Sans" charset="0"/>
              <a:sym typeface="Gill Sans" charset="0"/>
            </a:endParaRPr>
          </a:p>
        </p:txBody>
      </p:sp>
      <p:sp>
        <p:nvSpPr>
          <p:cNvPr id="2" name="AutoShape 2">
            <a:extLst>
              <a:ext uri="{FF2B5EF4-FFF2-40B4-BE49-F238E27FC236}">
                <a16:creationId xmlns:a16="http://schemas.microsoft.com/office/drawing/2014/main" id="{E98F7449-9A7A-4CA4-85B3-8CEF136BA5BE}"/>
              </a:ext>
            </a:extLst>
          </p:cNvPr>
          <p:cNvSpPr>
            <a:spLocks/>
          </p:cNvSpPr>
          <p:nvPr/>
        </p:nvSpPr>
        <p:spPr bwMode="auto">
          <a:xfrm>
            <a:off x="14231957" y="3341706"/>
            <a:ext cx="2939907" cy="316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a:defRPr/>
            </a:pPr>
            <a:r>
              <a:rPr lang="es-ES" sz="19900" dirty="0">
                <a:solidFill>
                  <a:schemeClr val="bg1"/>
                </a:solidFill>
                <a:latin typeface="Helvetica neue light"/>
                <a:cs typeface="Raleway Regular"/>
              </a:rPr>
              <a:t>03</a:t>
            </a:r>
            <a:endParaRPr lang="es-ES" sz="4400" dirty="0">
              <a:solidFill>
                <a:schemeClr val="bg1"/>
              </a:solidFill>
              <a:latin typeface="Helvetica neue light"/>
              <a:cs typeface="Raleway Regular"/>
            </a:endParaRPr>
          </a:p>
        </p:txBody>
      </p:sp>
    </p:spTree>
    <p:extLst>
      <p:ext uri="{BB962C8B-B14F-4D97-AF65-F5344CB8AC3E}">
        <p14:creationId xmlns:p14="http://schemas.microsoft.com/office/powerpoint/2010/main" val="90482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9" name="Group 508">
            <a:extLst>
              <a:ext uri="{FF2B5EF4-FFF2-40B4-BE49-F238E27FC236}">
                <a16:creationId xmlns:a16="http://schemas.microsoft.com/office/drawing/2014/main" id="{7C36B675-68D6-4832-8714-90F5478AEF5D}"/>
              </a:ext>
            </a:extLst>
          </p:cNvPr>
          <p:cNvGrpSpPr/>
          <p:nvPr/>
        </p:nvGrpSpPr>
        <p:grpSpPr>
          <a:xfrm>
            <a:off x="2177127" y="2664447"/>
            <a:ext cx="21175236" cy="2209510"/>
            <a:chOff x="3884614" y="4279393"/>
            <a:chExt cx="7537605" cy="2209511"/>
          </a:xfrm>
        </p:grpSpPr>
        <p:sp>
          <p:nvSpPr>
            <p:cNvPr id="510" name="TextBox 509">
              <a:extLst>
                <a:ext uri="{FF2B5EF4-FFF2-40B4-BE49-F238E27FC236}">
                  <a16:creationId xmlns:a16="http://schemas.microsoft.com/office/drawing/2014/main" id="{74E63713-9963-4C00-8CA5-FBE2410727F8}"/>
                </a:ext>
              </a:extLst>
            </p:cNvPr>
            <p:cNvSpPr txBox="1"/>
            <p:nvPr/>
          </p:nvSpPr>
          <p:spPr>
            <a:xfrm>
              <a:off x="3884614" y="4903447"/>
              <a:ext cx="7537605" cy="1585457"/>
            </a:xfrm>
            <a:prstGeom prst="rect">
              <a:avLst/>
            </a:prstGeom>
            <a:noFill/>
          </p:spPr>
          <p:txBody>
            <a:bodyPr wrap="square" lIns="243796" tIns="121899" rIns="243796" bIns="121899" rtlCol="0">
              <a:spAutoFit/>
            </a:bodyPr>
            <a:lstStyle/>
            <a:p>
              <a:pPr>
                <a:lnSpc>
                  <a:spcPts val="3640"/>
                </a:lnSpc>
              </a:pPr>
              <a:r>
                <a:rPr lang="es-MX" sz="2400" dirty="0">
                  <a:solidFill>
                    <a:schemeClr val="tx1">
                      <a:lumMod val="75000"/>
                      <a:lumOff val="25000"/>
                    </a:schemeClr>
                  </a:solidFill>
                  <a:latin typeface="Lato Light" charset="0"/>
                  <a:ea typeface="Lato Light" charset="0"/>
                  <a:cs typeface="Lato Light" charset="0"/>
                </a:rPr>
                <a:t>Se realizaron un total de 2,361 </a:t>
              </a:r>
              <a:r>
                <a:rPr lang="es-ES" sz="2400" dirty="0">
                  <a:solidFill>
                    <a:schemeClr val="tx1">
                      <a:lumMod val="75000"/>
                      <a:lumOff val="25000"/>
                    </a:schemeClr>
                  </a:solidFill>
                  <a:latin typeface="Lato Light" charset="0"/>
                  <a:ea typeface="Lato Light" charset="0"/>
                  <a:cs typeface="Lato Light" charset="0"/>
                </a:rPr>
                <a:t>entrevistas efectivas para el caso de la Presidencia y 2,316 para la Secretaría General. Dando un total de 4,677 entrevistas efectivas.</a:t>
              </a:r>
              <a:endParaRPr lang="es-MX" sz="2400" dirty="0">
                <a:solidFill>
                  <a:schemeClr val="tx1">
                    <a:lumMod val="75000"/>
                    <a:lumOff val="25000"/>
                  </a:schemeClr>
                </a:solidFill>
                <a:latin typeface="Lato Light" charset="0"/>
                <a:ea typeface="Lato Light" charset="0"/>
                <a:cs typeface="Lato Light" charset="0"/>
              </a:endParaRPr>
            </a:p>
            <a:p>
              <a:pPr>
                <a:lnSpc>
                  <a:spcPts val="3640"/>
                </a:lnSpc>
              </a:pPr>
              <a:endParaRPr lang="es-MX" sz="2400" dirty="0">
                <a:latin typeface="Lato Light" charset="0"/>
                <a:ea typeface="Lato Light" charset="0"/>
                <a:cs typeface="Lato Light" charset="0"/>
              </a:endParaRPr>
            </a:p>
          </p:txBody>
        </p:sp>
        <p:sp>
          <p:nvSpPr>
            <p:cNvPr id="511" name="TextBox 510">
              <a:extLst>
                <a:ext uri="{FF2B5EF4-FFF2-40B4-BE49-F238E27FC236}">
                  <a16:creationId xmlns:a16="http://schemas.microsoft.com/office/drawing/2014/main" id="{ACC05F59-E1E1-41DE-8799-2EAB3420FC1E}"/>
                </a:ext>
              </a:extLst>
            </p:cNvPr>
            <p:cNvSpPr txBox="1"/>
            <p:nvPr/>
          </p:nvSpPr>
          <p:spPr>
            <a:xfrm>
              <a:off x="3884614" y="4279393"/>
              <a:ext cx="7537605" cy="723874"/>
            </a:xfrm>
            <a:prstGeom prst="rect">
              <a:avLst/>
            </a:prstGeom>
            <a:noFill/>
          </p:spPr>
          <p:txBody>
            <a:bodyPr wrap="square" lIns="243796" tIns="121899" rIns="243796" bIns="121899" rtlCol="0">
              <a:spAutoFit/>
            </a:bodyPr>
            <a:lstStyle/>
            <a:p>
              <a:pPr>
                <a:lnSpc>
                  <a:spcPts val="4040"/>
                </a:lnSpc>
              </a:pPr>
              <a:r>
                <a:rPr lang="es-MX" sz="3201" b="1" dirty="0">
                  <a:solidFill>
                    <a:srgbClr val="2D4A5C"/>
                  </a:solidFill>
                  <a:latin typeface="Lato Regular" charset="0"/>
                  <a:ea typeface="Lato Regular" charset="0"/>
                  <a:cs typeface="Lato Regular" charset="0"/>
                </a:rPr>
                <a:t>Tamaño de la Muestra</a:t>
              </a:r>
              <a:endParaRPr lang="es-MX" sz="1400" b="1" dirty="0">
                <a:solidFill>
                  <a:srgbClr val="2D4A5C"/>
                </a:solidFill>
                <a:latin typeface="Lato Regular" charset="0"/>
                <a:ea typeface="Lato Regular" charset="0"/>
                <a:cs typeface="Lato Regular" charset="0"/>
              </a:endParaRPr>
            </a:p>
          </p:txBody>
        </p:sp>
      </p:grpSp>
      <p:grpSp>
        <p:nvGrpSpPr>
          <p:cNvPr id="13" name="Group 12">
            <a:extLst>
              <a:ext uri="{FF2B5EF4-FFF2-40B4-BE49-F238E27FC236}">
                <a16:creationId xmlns:a16="http://schemas.microsoft.com/office/drawing/2014/main" id="{2BE8CB75-68D7-4ADC-9390-5F2BDF7C1E07}"/>
              </a:ext>
            </a:extLst>
          </p:cNvPr>
          <p:cNvGrpSpPr/>
          <p:nvPr/>
        </p:nvGrpSpPr>
        <p:grpSpPr>
          <a:xfrm>
            <a:off x="2177127" y="4882790"/>
            <a:ext cx="21175236" cy="1764470"/>
            <a:chOff x="3884614" y="4279393"/>
            <a:chExt cx="7537605" cy="1764471"/>
          </a:xfrm>
        </p:grpSpPr>
        <p:sp>
          <p:nvSpPr>
            <p:cNvPr id="14" name="TextBox 13">
              <a:extLst>
                <a:ext uri="{FF2B5EF4-FFF2-40B4-BE49-F238E27FC236}">
                  <a16:creationId xmlns:a16="http://schemas.microsoft.com/office/drawing/2014/main" id="{F09CEDA3-02D8-4331-8AF5-F898A5E78E2C}"/>
                </a:ext>
              </a:extLst>
            </p:cNvPr>
            <p:cNvSpPr txBox="1"/>
            <p:nvPr/>
          </p:nvSpPr>
          <p:spPr>
            <a:xfrm>
              <a:off x="3884614" y="4920072"/>
              <a:ext cx="7537605" cy="1123792"/>
            </a:xfrm>
            <a:prstGeom prst="rect">
              <a:avLst/>
            </a:prstGeom>
            <a:noFill/>
          </p:spPr>
          <p:txBody>
            <a:bodyPr wrap="square" lIns="243796" tIns="121899" rIns="243796" bIns="121899" rtlCol="0">
              <a:spAutoFit/>
            </a:bodyPr>
            <a:lstStyle/>
            <a:p>
              <a:pPr>
                <a:lnSpc>
                  <a:spcPts val="3640"/>
                </a:lnSpc>
              </a:pPr>
              <a:r>
                <a:rPr lang="es-MX" sz="2400" dirty="0">
                  <a:solidFill>
                    <a:schemeClr val="tx1">
                      <a:lumMod val="75000"/>
                      <a:lumOff val="25000"/>
                    </a:schemeClr>
                  </a:solidFill>
                  <a:latin typeface="Lato Light" charset="0"/>
                  <a:ea typeface="Lato Light" charset="0"/>
                  <a:cs typeface="Lato Light" charset="0"/>
                </a:rPr>
                <a:t>Se seleccionaron como base 150 secciones electorales en total por cada una de las empresas, donde cada una utilizó un máximo de 50 secciones electorales adicionales que se clasificaron como sobremuestra.</a:t>
              </a:r>
            </a:p>
          </p:txBody>
        </p:sp>
        <p:sp>
          <p:nvSpPr>
            <p:cNvPr id="15" name="TextBox 14">
              <a:extLst>
                <a:ext uri="{FF2B5EF4-FFF2-40B4-BE49-F238E27FC236}">
                  <a16:creationId xmlns:a16="http://schemas.microsoft.com/office/drawing/2014/main" id="{5F08279D-53FA-442E-A1DA-81BDB36B26C2}"/>
                </a:ext>
              </a:extLst>
            </p:cNvPr>
            <p:cNvSpPr txBox="1"/>
            <p:nvPr/>
          </p:nvSpPr>
          <p:spPr>
            <a:xfrm>
              <a:off x="3884614" y="4279393"/>
              <a:ext cx="7537605" cy="723874"/>
            </a:xfrm>
            <a:prstGeom prst="rect">
              <a:avLst/>
            </a:prstGeom>
            <a:noFill/>
          </p:spPr>
          <p:txBody>
            <a:bodyPr wrap="square" lIns="243796" tIns="121899" rIns="243796" bIns="121899" rtlCol="0">
              <a:spAutoFit/>
            </a:bodyPr>
            <a:lstStyle/>
            <a:p>
              <a:pPr>
                <a:lnSpc>
                  <a:spcPts val="4040"/>
                </a:lnSpc>
              </a:pPr>
              <a:r>
                <a:rPr lang="es-MX" sz="3201" b="1" dirty="0">
                  <a:solidFill>
                    <a:srgbClr val="2D4A5C"/>
                  </a:solidFill>
                  <a:latin typeface="Lato Regular" charset="0"/>
                  <a:ea typeface="Lato Regular" charset="0"/>
                  <a:cs typeface="Lato Regular" charset="0"/>
                </a:rPr>
                <a:t>Sobremuestra</a:t>
              </a:r>
              <a:endParaRPr lang="es-MX" sz="1400" b="1" dirty="0">
                <a:solidFill>
                  <a:srgbClr val="2D4A5C"/>
                </a:solidFill>
                <a:latin typeface="Lato Regular" charset="0"/>
                <a:ea typeface="Lato Regular" charset="0"/>
                <a:cs typeface="Lato Regular" charset="0"/>
              </a:endParaRPr>
            </a:p>
          </p:txBody>
        </p:sp>
      </p:grpSp>
      <p:grpSp>
        <p:nvGrpSpPr>
          <p:cNvPr id="17" name="Group 16">
            <a:extLst>
              <a:ext uri="{FF2B5EF4-FFF2-40B4-BE49-F238E27FC236}">
                <a16:creationId xmlns:a16="http://schemas.microsoft.com/office/drawing/2014/main" id="{1DB818E7-B9D0-403E-A483-2792F6E54FF2}"/>
              </a:ext>
            </a:extLst>
          </p:cNvPr>
          <p:cNvGrpSpPr/>
          <p:nvPr/>
        </p:nvGrpSpPr>
        <p:grpSpPr>
          <a:xfrm>
            <a:off x="2177127" y="7233836"/>
            <a:ext cx="21175236" cy="1764471"/>
            <a:chOff x="3884614" y="4279392"/>
            <a:chExt cx="7537605" cy="1764472"/>
          </a:xfrm>
        </p:grpSpPr>
        <p:sp>
          <p:nvSpPr>
            <p:cNvPr id="18" name="TextBox 17">
              <a:extLst>
                <a:ext uri="{FF2B5EF4-FFF2-40B4-BE49-F238E27FC236}">
                  <a16:creationId xmlns:a16="http://schemas.microsoft.com/office/drawing/2014/main" id="{CA8C92CA-BA3A-4456-8F59-41836F994462}"/>
                </a:ext>
              </a:extLst>
            </p:cNvPr>
            <p:cNvSpPr txBox="1"/>
            <p:nvPr/>
          </p:nvSpPr>
          <p:spPr>
            <a:xfrm>
              <a:off x="3884614" y="4920072"/>
              <a:ext cx="7537605" cy="1123792"/>
            </a:xfrm>
            <a:prstGeom prst="rect">
              <a:avLst/>
            </a:prstGeom>
            <a:noFill/>
          </p:spPr>
          <p:txBody>
            <a:bodyPr wrap="square" lIns="243796" tIns="121899" rIns="243796" bIns="121899" rtlCol="0">
              <a:spAutoFit/>
            </a:bodyPr>
            <a:lstStyle/>
            <a:p>
              <a:pPr>
                <a:lnSpc>
                  <a:spcPts val="3640"/>
                </a:lnSpc>
              </a:pPr>
              <a:r>
                <a:rPr lang="es-MX" sz="2400" dirty="0">
                  <a:solidFill>
                    <a:schemeClr val="tx1">
                      <a:lumMod val="75000"/>
                      <a:lumOff val="25000"/>
                    </a:schemeClr>
                  </a:solidFill>
                  <a:latin typeface="Lato Light" charset="0"/>
                  <a:ea typeface="Lato Light" charset="0"/>
                  <a:cs typeface="Lato Light" charset="0"/>
                </a:rPr>
                <a:t>Encuesta realizada mediante la técnica de entrevista individual, cara a cara, en vivienda, utilizando un cuestionario estructurado, aplicado con dispositivos móviles. </a:t>
              </a:r>
            </a:p>
          </p:txBody>
        </p:sp>
        <p:sp>
          <p:nvSpPr>
            <p:cNvPr id="19" name="TextBox 18">
              <a:extLst>
                <a:ext uri="{FF2B5EF4-FFF2-40B4-BE49-F238E27FC236}">
                  <a16:creationId xmlns:a16="http://schemas.microsoft.com/office/drawing/2014/main" id="{7164D206-E004-427D-AA08-BE96538851A6}"/>
                </a:ext>
              </a:extLst>
            </p:cNvPr>
            <p:cNvSpPr txBox="1"/>
            <p:nvPr/>
          </p:nvSpPr>
          <p:spPr>
            <a:xfrm>
              <a:off x="3884614" y="4279392"/>
              <a:ext cx="7537605" cy="723874"/>
            </a:xfrm>
            <a:prstGeom prst="rect">
              <a:avLst/>
            </a:prstGeom>
            <a:noFill/>
          </p:spPr>
          <p:txBody>
            <a:bodyPr wrap="square" lIns="243796" tIns="121899" rIns="243796" bIns="121899" rtlCol="0">
              <a:spAutoFit/>
            </a:bodyPr>
            <a:lstStyle/>
            <a:p>
              <a:pPr>
                <a:lnSpc>
                  <a:spcPts val="4040"/>
                </a:lnSpc>
              </a:pPr>
              <a:r>
                <a:rPr lang="es-MX" sz="3201" b="1" dirty="0">
                  <a:solidFill>
                    <a:srgbClr val="2D4A5C"/>
                  </a:solidFill>
                  <a:latin typeface="Lato Regular" charset="0"/>
                  <a:ea typeface="Lato Regular" charset="0"/>
                  <a:cs typeface="Lato Regular" charset="0"/>
                </a:rPr>
                <a:t>Método de Recolección de los Datos </a:t>
              </a:r>
              <a:endParaRPr lang="es-MX" sz="1400" b="1" dirty="0">
                <a:solidFill>
                  <a:srgbClr val="2D4A5C"/>
                </a:solidFill>
                <a:latin typeface="Lato Regular" charset="0"/>
                <a:ea typeface="Lato Regular" charset="0"/>
                <a:cs typeface="Lato Regular" charset="0"/>
              </a:endParaRPr>
            </a:p>
          </p:txBody>
        </p:sp>
      </p:grpSp>
      <p:grpSp>
        <p:nvGrpSpPr>
          <p:cNvPr id="21" name="Group 20">
            <a:extLst>
              <a:ext uri="{FF2B5EF4-FFF2-40B4-BE49-F238E27FC236}">
                <a16:creationId xmlns:a16="http://schemas.microsoft.com/office/drawing/2014/main" id="{0F92AABD-F9D7-42FD-907F-66ECF02D1CA6}"/>
              </a:ext>
            </a:extLst>
          </p:cNvPr>
          <p:cNvGrpSpPr/>
          <p:nvPr/>
        </p:nvGrpSpPr>
        <p:grpSpPr>
          <a:xfrm>
            <a:off x="2177127" y="9596654"/>
            <a:ext cx="21175236" cy="1764471"/>
            <a:chOff x="3884614" y="4279392"/>
            <a:chExt cx="7537605" cy="1764472"/>
          </a:xfrm>
        </p:grpSpPr>
        <p:sp>
          <p:nvSpPr>
            <p:cNvPr id="22" name="TextBox 21">
              <a:extLst>
                <a:ext uri="{FF2B5EF4-FFF2-40B4-BE49-F238E27FC236}">
                  <a16:creationId xmlns:a16="http://schemas.microsoft.com/office/drawing/2014/main" id="{EBEABE2C-CF14-4182-A0E6-92027EEF89AA}"/>
                </a:ext>
              </a:extLst>
            </p:cNvPr>
            <p:cNvSpPr txBox="1"/>
            <p:nvPr/>
          </p:nvSpPr>
          <p:spPr>
            <a:xfrm>
              <a:off x="3884614" y="4920072"/>
              <a:ext cx="7537605" cy="1123792"/>
            </a:xfrm>
            <a:prstGeom prst="rect">
              <a:avLst/>
            </a:prstGeom>
            <a:noFill/>
          </p:spPr>
          <p:txBody>
            <a:bodyPr wrap="square" lIns="243796" tIns="121899" rIns="243796" bIns="121899" rtlCol="0">
              <a:spAutoFit/>
            </a:bodyPr>
            <a:lstStyle/>
            <a:p>
              <a:pPr>
                <a:lnSpc>
                  <a:spcPts val="3640"/>
                </a:lnSpc>
              </a:pPr>
              <a:r>
                <a:rPr lang="es-MX" sz="2400" dirty="0">
                  <a:solidFill>
                    <a:schemeClr val="tx1">
                      <a:lumMod val="75000"/>
                      <a:lumOff val="25000"/>
                    </a:schemeClr>
                  </a:solidFill>
                  <a:latin typeface="Lato Light" charset="0"/>
                  <a:ea typeface="Lato Light" charset="0"/>
                  <a:cs typeface="Lato Light" charset="0"/>
                </a:rPr>
                <a:t>El detalle matemático de la construcción de los estimadores puntuales y por intervalo que resultó de la combinación de las tres empresas se detalla en el Anexo A de este documento. Todos los intervalos se calcularon en el 95% de confianza.</a:t>
              </a:r>
            </a:p>
          </p:txBody>
        </p:sp>
        <p:sp>
          <p:nvSpPr>
            <p:cNvPr id="23" name="TextBox 22">
              <a:extLst>
                <a:ext uri="{FF2B5EF4-FFF2-40B4-BE49-F238E27FC236}">
                  <a16:creationId xmlns:a16="http://schemas.microsoft.com/office/drawing/2014/main" id="{AD1CC2D6-C5A7-403A-9AC4-CD95C52F7EBE}"/>
                </a:ext>
              </a:extLst>
            </p:cNvPr>
            <p:cNvSpPr txBox="1"/>
            <p:nvPr/>
          </p:nvSpPr>
          <p:spPr>
            <a:xfrm>
              <a:off x="3884614" y="4279392"/>
              <a:ext cx="7537605" cy="723874"/>
            </a:xfrm>
            <a:prstGeom prst="rect">
              <a:avLst/>
            </a:prstGeom>
            <a:noFill/>
          </p:spPr>
          <p:txBody>
            <a:bodyPr wrap="square" lIns="243796" tIns="121899" rIns="243796" bIns="121899" rtlCol="0">
              <a:spAutoFit/>
            </a:bodyPr>
            <a:lstStyle/>
            <a:p>
              <a:pPr>
                <a:lnSpc>
                  <a:spcPts val="4040"/>
                </a:lnSpc>
              </a:pPr>
              <a:r>
                <a:rPr lang="es-MX" sz="3201" b="1" dirty="0">
                  <a:solidFill>
                    <a:srgbClr val="2D4A5C"/>
                  </a:solidFill>
                  <a:latin typeface="Lato Regular" charset="0"/>
                  <a:ea typeface="Lato Regular" charset="0"/>
                  <a:cs typeface="Lato Regular" charset="0"/>
                </a:rPr>
                <a:t>Forma de Procesamiento, estimadores e intervalos de confianza</a:t>
              </a:r>
              <a:endParaRPr lang="es-MX" sz="1400" b="1" dirty="0">
                <a:solidFill>
                  <a:srgbClr val="2D4A5C"/>
                </a:solidFill>
                <a:latin typeface="Lato Regular" charset="0"/>
                <a:ea typeface="Lato Regular" charset="0"/>
                <a:cs typeface="Lato Regular" charset="0"/>
              </a:endParaRPr>
            </a:p>
          </p:txBody>
        </p:sp>
      </p:grpSp>
      <p:sp>
        <p:nvSpPr>
          <p:cNvPr id="5" name="Marcador de texto 2">
            <a:extLst>
              <a:ext uri="{FF2B5EF4-FFF2-40B4-BE49-F238E27FC236}">
                <a16:creationId xmlns:a16="http://schemas.microsoft.com/office/drawing/2014/main" id="{D14904A4-B432-43E6-BBF0-B7D948CA7895}"/>
              </a:ext>
            </a:extLst>
          </p:cNvPr>
          <p:cNvSpPr txBox="1">
            <a:spLocks/>
          </p:cNvSpPr>
          <p:nvPr/>
        </p:nvSpPr>
        <p:spPr>
          <a:xfrm>
            <a:off x="0" y="994545"/>
            <a:ext cx="24377649" cy="960810"/>
          </a:xfrm>
          <a:prstGeom prst="rect">
            <a:avLst/>
          </a:prstGeom>
        </p:spPr>
        <p:txBody>
          <a:bodyPr vert="horz" lIns="0" tIns="91422" rIns="182843" bIns="91422" rtlCol="0">
            <a:normAutofit fontScale="62500" lnSpcReduction="20000"/>
          </a:bodyPr>
          <a:lstStyle>
            <a:lvl1pPr marL="0" indent="0" algn="l" defTabSz="1828464" rtl="0" eaLnBrk="1" latinLnBrk="0" hangingPunct="1">
              <a:lnSpc>
                <a:spcPct val="90000"/>
              </a:lnSpc>
              <a:spcBef>
                <a:spcPts val="2000"/>
              </a:spcBef>
              <a:buFont typeface="Arial" panose="020B0604020202020204" pitchFamily="34" charset="0"/>
              <a:buNone/>
              <a:defRPr lang="en-US" sz="10664" b="0" i="0" kern="1200">
                <a:solidFill>
                  <a:schemeClr val="tx1">
                    <a:lumMod val="50000"/>
                    <a:lumOff val="50000"/>
                  </a:schemeClr>
                </a:solidFill>
                <a:effectLst/>
                <a:latin typeface="Raleway Light" charset="0"/>
                <a:ea typeface="Raleway Light" charset="0"/>
                <a:cs typeface="Raleway Light" charset="0"/>
              </a:defRPr>
            </a:lvl1pPr>
            <a:lvl2pPr marL="1218895"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2pPr>
            <a:lvl3pPr marL="2437790"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3pPr>
            <a:lvl4pPr marL="3656686"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4pPr>
            <a:lvl5pPr marL="4875581" indent="0" algn="l" defTabSz="1828464" rtl="0" eaLnBrk="1" latinLnBrk="0" hangingPunct="1">
              <a:lnSpc>
                <a:spcPct val="90000"/>
              </a:lnSpc>
              <a:spcBef>
                <a:spcPts val="1000"/>
              </a:spcBef>
              <a:buFont typeface="Arial" panose="020B0604020202020204" pitchFamily="34" charset="0"/>
              <a:buNone/>
              <a:defRPr lang="en-US" sz="10664" b="0" i="0" kern="1200">
                <a:solidFill>
                  <a:schemeClr val="tx1"/>
                </a:solidFill>
                <a:effectLst/>
                <a:latin typeface="Raleway Light" charset="0"/>
                <a:ea typeface="Raleway Light" charset="0"/>
                <a:cs typeface="Raleway Light"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s-MX" dirty="0">
                <a:latin typeface="Helvetica neue light"/>
              </a:rPr>
              <a:t>Ficha Metodológica</a:t>
            </a:r>
          </a:p>
        </p:txBody>
      </p:sp>
      <p:sp>
        <p:nvSpPr>
          <p:cNvPr id="3" name="Rectángulo redondeado 7">
            <a:extLst>
              <a:ext uri="{FF2B5EF4-FFF2-40B4-BE49-F238E27FC236}">
                <a16:creationId xmlns:a16="http://schemas.microsoft.com/office/drawing/2014/main" id="{124FA976-D646-45E7-8EF4-9C429D4DF734}"/>
              </a:ext>
            </a:extLst>
          </p:cNvPr>
          <p:cNvSpPr/>
          <p:nvPr/>
        </p:nvSpPr>
        <p:spPr>
          <a:xfrm>
            <a:off x="1397106" y="2803066"/>
            <a:ext cx="267152" cy="960810"/>
          </a:xfrm>
          <a:prstGeom prst="roundRect">
            <a:avLst>
              <a:gd name="adj" fmla="val 50000"/>
            </a:avLst>
          </a:prstGeom>
          <a:solidFill>
            <a:srgbClr val="2D4A5C"/>
          </a:solidFill>
          <a:ln>
            <a:solidFill>
              <a:srgbClr val="2D4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6" name="Rectángulo redondeado 7">
            <a:extLst>
              <a:ext uri="{FF2B5EF4-FFF2-40B4-BE49-F238E27FC236}">
                <a16:creationId xmlns:a16="http://schemas.microsoft.com/office/drawing/2014/main" id="{98A4805C-6069-424C-92AF-77FEFEE2EB82}"/>
              </a:ext>
            </a:extLst>
          </p:cNvPr>
          <p:cNvSpPr/>
          <p:nvPr/>
        </p:nvSpPr>
        <p:spPr>
          <a:xfrm>
            <a:off x="1409242" y="5137337"/>
            <a:ext cx="267152" cy="960810"/>
          </a:xfrm>
          <a:prstGeom prst="roundRect">
            <a:avLst>
              <a:gd name="adj" fmla="val 50000"/>
            </a:avLst>
          </a:prstGeom>
          <a:solidFill>
            <a:srgbClr val="B2CFE1"/>
          </a:solidFill>
          <a:ln>
            <a:solidFill>
              <a:srgbClr val="B2C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7" name="Rectángulo redondeado 7">
            <a:extLst>
              <a:ext uri="{FF2B5EF4-FFF2-40B4-BE49-F238E27FC236}">
                <a16:creationId xmlns:a16="http://schemas.microsoft.com/office/drawing/2014/main" id="{12020014-4E0C-485B-8375-46628B5691B3}"/>
              </a:ext>
            </a:extLst>
          </p:cNvPr>
          <p:cNvSpPr/>
          <p:nvPr/>
        </p:nvSpPr>
        <p:spPr>
          <a:xfrm>
            <a:off x="1390831" y="7595773"/>
            <a:ext cx="267152" cy="960810"/>
          </a:xfrm>
          <a:prstGeom prst="roundRect">
            <a:avLst>
              <a:gd name="adj" fmla="val 50000"/>
            </a:avLst>
          </a:prstGeom>
          <a:solidFill>
            <a:srgbClr val="6BB0DB"/>
          </a:solidFill>
          <a:ln>
            <a:solidFill>
              <a:srgbClr val="6BB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8" name="Rectángulo redondeado 7">
            <a:extLst>
              <a:ext uri="{FF2B5EF4-FFF2-40B4-BE49-F238E27FC236}">
                <a16:creationId xmlns:a16="http://schemas.microsoft.com/office/drawing/2014/main" id="{472DC9B6-A695-45F9-99E5-9899EF7756FE}"/>
              </a:ext>
            </a:extLst>
          </p:cNvPr>
          <p:cNvSpPr/>
          <p:nvPr/>
        </p:nvSpPr>
        <p:spPr>
          <a:xfrm>
            <a:off x="1390831" y="9951468"/>
            <a:ext cx="267152" cy="960810"/>
          </a:xfrm>
          <a:prstGeom prst="roundRect">
            <a:avLst>
              <a:gd name="adj" fmla="val 50000"/>
            </a:avLst>
          </a:prstGeom>
          <a:solidFill>
            <a:srgbClr val="7EC0E1"/>
          </a:solidFill>
          <a:ln>
            <a:solidFill>
              <a:srgbClr val="7EC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598" dirty="0"/>
          </a:p>
        </p:txBody>
      </p:sp>
      <p:sp>
        <p:nvSpPr>
          <p:cNvPr id="9" name="任意多边形 8" descr="e7d195523061f1c0205959036996ad55c215b892a7aac5c0B9ADEF7896FB48F2EF97163A2DE1401E1875DEDC438B7864AD24CA23553DBBBD975DAF4CAD4A2592689FFB6CEE59FFA55B2702D0E5EE29CDA434CDE87C66DAD0C32CF5D11624D5A681BDB855B579B75DFC9DD07116858365063BD807B76D56E80A6C0A0EF68CE90907ABC0A912243AEAA781D3EADE1BA9FB">
            <a:extLst>
              <a:ext uri="{FF2B5EF4-FFF2-40B4-BE49-F238E27FC236}">
                <a16:creationId xmlns:a16="http://schemas.microsoft.com/office/drawing/2014/main" id="{8CDA08FF-45FF-4BAB-8DCB-6FBDC1FB684D}"/>
              </a:ext>
            </a:extLst>
          </p:cNvPr>
          <p:cNvSpPr/>
          <p:nvPr/>
        </p:nvSpPr>
        <p:spPr>
          <a:xfrm rot="10800000">
            <a:off x="23222806" y="13101880"/>
            <a:ext cx="308638" cy="68943"/>
          </a:xfrm>
          <a:custGeom>
            <a:avLst/>
            <a:gdLst>
              <a:gd name="connsiteX0" fmla="*/ 0 w 4354285"/>
              <a:gd name="connsiteY0" fmla="*/ 0 h 0"/>
              <a:gd name="connsiteX1" fmla="*/ 4354285 w 4354285"/>
              <a:gd name="connsiteY1" fmla="*/ 0 h 0"/>
            </a:gdLst>
            <a:ahLst/>
            <a:cxnLst>
              <a:cxn ang="0">
                <a:pos x="connsiteX0" y="connsiteY0"/>
              </a:cxn>
              <a:cxn ang="0">
                <a:pos x="connsiteX1" y="connsiteY1"/>
              </a:cxn>
            </a:cxnLst>
            <a:rect l="l" t="t" r="r" b="b"/>
            <a:pathLst>
              <a:path w="4354285">
                <a:moveTo>
                  <a:pt x="0" y="0"/>
                </a:moveTo>
                <a:lnTo>
                  <a:pt x="4354285" y="0"/>
                </a:lnTo>
              </a:path>
            </a:pathLst>
          </a:cu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Lato Hairline" panose="020F0202020204030203"/>
            </a:endParaRPr>
          </a:p>
        </p:txBody>
      </p:sp>
      <p:sp>
        <p:nvSpPr>
          <p:cNvPr id="10" name="Slide Number">
            <a:extLst>
              <a:ext uri="{FF2B5EF4-FFF2-40B4-BE49-F238E27FC236}">
                <a16:creationId xmlns:a16="http://schemas.microsoft.com/office/drawing/2014/main" id="{38D7000B-BE23-4A62-AA41-679574594846}"/>
              </a:ext>
            </a:extLst>
          </p:cNvPr>
          <p:cNvSpPr txBox="1">
            <a:spLocks/>
          </p:cNvSpPr>
          <p:nvPr/>
        </p:nvSpPr>
        <p:spPr>
          <a:xfrm>
            <a:off x="23531444" y="12888111"/>
            <a:ext cx="594499" cy="49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50000"/>
                    <a:lumOff val="50000"/>
                  </a:schemeClr>
                </a:solidFill>
                <a:latin typeface="Lato Hairline" panose="020F02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fld id="{86CB4B4D-7CA3-9044-876B-883B54F8677D}" type="slidenum">
              <a:rPr lang="es-MX" smtClean="0"/>
              <a:pPr algn="l"/>
              <a:t>9</a:t>
            </a:fld>
            <a:endParaRPr lang="es-MX" dirty="0"/>
          </a:p>
        </p:txBody>
      </p:sp>
    </p:spTree>
    <p:extLst>
      <p:ext uri="{BB962C8B-B14F-4D97-AF65-F5344CB8AC3E}">
        <p14:creationId xmlns:p14="http://schemas.microsoft.com/office/powerpoint/2010/main" val="1985978167"/>
      </p:ext>
    </p:extLst>
  </p:cSld>
  <p:clrMapOvr>
    <a:masterClrMapping/>
  </p:clrMapOvr>
</p:sld>
</file>

<file path=ppt/theme/theme1.xml><?xml version="1.0" encoding="utf-8"?>
<a:theme xmlns:a="http://schemas.openxmlformats.org/drawingml/2006/main" name="Default Theme">
  <a:themeElements>
    <a:clrScheme name="Personalizado 1">
      <a:dk1>
        <a:sysClr val="windowText" lastClr="000000"/>
      </a:dk1>
      <a:lt1>
        <a:sysClr val="window" lastClr="FFFFFF"/>
      </a:lt1>
      <a:dk2>
        <a:srgbClr val="455F51"/>
      </a:dk2>
      <a:lt2>
        <a:srgbClr val="FFFFFF"/>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26523</TotalTime>
  <Words>5322</Words>
  <Application>Microsoft Macintosh PowerPoint</Application>
  <PresentationFormat>Personalizado</PresentationFormat>
  <Paragraphs>1244</Paragraphs>
  <Slides>53</Slides>
  <Notes>2</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53</vt:i4>
      </vt:variant>
    </vt:vector>
  </HeadingPairs>
  <TitlesOfParts>
    <vt:vector size="70" baseType="lpstr">
      <vt:lpstr>Arial</vt:lpstr>
      <vt:lpstr>Calibri</vt:lpstr>
      <vt:lpstr>Cambria Math</vt:lpstr>
      <vt:lpstr>Gill Sans</vt:lpstr>
      <vt:lpstr>Helvetica neue light</vt:lpstr>
      <vt:lpstr>Lato</vt:lpstr>
      <vt:lpstr>Lato Hairline</vt:lpstr>
      <vt:lpstr>Lato Light</vt:lpstr>
      <vt:lpstr>Lato Regular</vt:lpstr>
      <vt:lpstr>Raleway Black</vt:lpstr>
      <vt:lpstr>Raleway Light</vt:lpstr>
      <vt:lpstr>Roboto Slab</vt:lpstr>
      <vt:lpstr>Source Sans Pro</vt:lpstr>
      <vt:lpstr>Titillium</vt:lpstr>
      <vt:lpstr>Titillium Bd</vt:lpstr>
      <vt:lpstr>Titillium Light</vt:lpstr>
      <vt:lpstr>Default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ANEXOS</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Luis Alonso BH</dc:creator>
  <cp:keywords/>
  <dc:description/>
  <cp:lastModifiedBy>Microsoft Office User</cp:lastModifiedBy>
  <cp:revision>4833</cp:revision>
  <dcterms:created xsi:type="dcterms:W3CDTF">2014-11-12T21:47:38Z</dcterms:created>
  <dcterms:modified xsi:type="dcterms:W3CDTF">2020-09-30T04:10:04Z</dcterms:modified>
  <cp:category/>
</cp:coreProperties>
</file>